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434" r:id="rId3"/>
    <p:sldId id="433" r:id="rId4"/>
    <p:sldId id="436" r:id="rId5"/>
    <p:sldId id="435" r:id="rId6"/>
    <p:sldId id="437" r:id="rId7"/>
    <p:sldId id="438" r:id="rId8"/>
    <p:sldId id="439" r:id="rId9"/>
    <p:sldId id="440" r:id="rId10"/>
    <p:sldId id="442" r:id="rId11"/>
    <p:sldId id="441" r:id="rId12"/>
    <p:sldId id="443" r:id="rId13"/>
    <p:sldId id="329" r:id="rId14"/>
    <p:sldId id="296" r:id="rId15"/>
    <p:sldId id="281" r:id="rId16"/>
    <p:sldId id="305" r:id="rId17"/>
    <p:sldId id="318" r:id="rId18"/>
    <p:sldId id="306" r:id="rId19"/>
    <p:sldId id="307" r:id="rId20"/>
    <p:sldId id="308" r:id="rId21"/>
    <p:sldId id="309" r:id="rId22"/>
    <p:sldId id="310" r:id="rId23"/>
    <p:sldId id="312" r:id="rId24"/>
    <p:sldId id="311" r:id="rId25"/>
    <p:sldId id="316" r:id="rId26"/>
    <p:sldId id="315" r:id="rId27"/>
    <p:sldId id="31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61"/>
    <p:restoredTop sz="93742"/>
  </p:normalViewPr>
  <p:slideViewPr>
    <p:cSldViewPr snapToGrid="0" snapToObjects="1">
      <p:cViewPr varScale="1">
        <p:scale>
          <a:sx n="117" d="100"/>
          <a:sy n="117" d="100"/>
        </p:scale>
        <p:origin x="17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a:t>
            </a:fld>
            <a:endParaRPr lang="en-US"/>
          </a:p>
        </p:txBody>
      </p:sp>
    </p:spTree>
    <p:extLst>
      <p:ext uri="{BB962C8B-B14F-4D97-AF65-F5344CB8AC3E}">
        <p14:creationId xmlns:p14="http://schemas.microsoft.com/office/powerpoint/2010/main" val="2430947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11</a:t>
            </a:fld>
            <a:endParaRPr lang="en-US"/>
          </a:p>
        </p:txBody>
      </p:sp>
    </p:spTree>
    <p:extLst>
      <p:ext uri="{BB962C8B-B14F-4D97-AF65-F5344CB8AC3E}">
        <p14:creationId xmlns:p14="http://schemas.microsoft.com/office/powerpoint/2010/main" val="2363096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12</a:t>
            </a:fld>
            <a:endParaRPr lang="en-US"/>
          </a:p>
        </p:txBody>
      </p:sp>
    </p:spTree>
    <p:extLst>
      <p:ext uri="{BB962C8B-B14F-4D97-AF65-F5344CB8AC3E}">
        <p14:creationId xmlns:p14="http://schemas.microsoft.com/office/powerpoint/2010/main" val="2069673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3</a:t>
            </a:fld>
            <a:endParaRPr lang="en-US"/>
          </a:p>
        </p:txBody>
      </p:sp>
    </p:spTree>
    <p:extLst>
      <p:ext uri="{BB962C8B-B14F-4D97-AF65-F5344CB8AC3E}">
        <p14:creationId xmlns:p14="http://schemas.microsoft.com/office/powerpoint/2010/main" val="401266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4</a:t>
            </a:fld>
            <a:endParaRPr lang="en-US"/>
          </a:p>
        </p:txBody>
      </p:sp>
    </p:spTree>
    <p:extLst>
      <p:ext uri="{BB962C8B-B14F-4D97-AF65-F5344CB8AC3E}">
        <p14:creationId xmlns:p14="http://schemas.microsoft.com/office/powerpoint/2010/main" val="13453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5</a:t>
            </a:fld>
            <a:endParaRPr lang="en-US"/>
          </a:p>
        </p:txBody>
      </p:sp>
    </p:spTree>
    <p:extLst>
      <p:ext uri="{BB962C8B-B14F-4D97-AF65-F5344CB8AC3E}">
        <p14:creationId xmlns:p14="http://schemas.microsoft.com/office/powerpoint/2010/main" val="10680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6</a:t>
            </a:fld>
            <a:endParaRPr lang="en-US"/>
          </a:p>
        </p:txBody>
      </p:sp>
    </p:spTree>
    <p:extLst>
      <p:ext uri="{BB962C8B-B14F-4D97-AF65-F5344CB8AC3E}">
        <p14:creationId xmlns:p14="http://schemas.microsoft.com/office/powerpoint/2010/main" val="1131351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7</a:t>
            </a:fld>
            <a:endParaRPr lang="en-US"/>
          </a:p>
        </p:txBody>
      </p:sp>
    </p:spTree>
    <p:extLst>
      <p:ext uri="{BB962C8B-B14F-4D97-AF65-F5344CB8AC3E}">
        <p14:creationId xmlns:p14="http://schemas.microsoft.com/office/powerpoint/2010/main" val="893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8</a:t>
            </a:fld>
            <a:endParaRPr lang="en-US"/>
          </a:p>
        </p:txBody>
      </p:sp>
    </p:spTree>
    <p:extLst>
      <p:ext uri="{BB962C8B-B14F-4D97-AF65-F5344CB8AC3E}">
        <p14:creationId xmlns:p14="http://schemas.microsoft.com/office/powerpoint/2010/main" val="2277469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9</a:t>
            </a:fld>
            <a:endParaRPr lang="en-US"/>
          </a:p>
        </p:txBody>
      </p:sp>
    </p:spTree>
    <p:extLst>
      <p:ext uri="{BB962C8B-B14F-4D97-AF65-F5344CB8AC3E}">
        <p14:creationId xmlns:p14="http://schemas.microsoft.com/office/powerpoint/2010/main" val="251903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10</a:t>
            </a:fld>
            <a:endParaRPr lang="en-US"/>
          </a:p>
        </p:txBody>
      </p:sp>
    </p:spTree>
    <p:extLst>
      <p:ext uri="{BB962C8B-B14F-4D97-AF65-F5344CB8AC3E}">
        <p14:creationId xmlns:p14="http://schemas.microsoft.com/office/powerpoint/2010/main" val="250176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11/2/22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hyperlink" Target="https://cran.r-project.org/web/packages/outliers/" TargetMode="External"/><Relationship Id="rId2" Type="http://schemas.openxmlformats.org/officeDocument/2006/relationships/hyperlink" Target="https://cran.r-project.org/web/packages/MCMCglmm/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br>
              <a:rPr lang="en-US" sz="4900" dirty="0"/>
            </a:br>
            <a:br>
              <a:rPr lang="en-US" sz="4900" dirty="0"/>
            </a:br>
            <a:r>
              <a:rPr lang="en-US" sz="4900" dirty="0"/>
              <a:t>Binary Response Variables, Random vs Fixed Effects, and Outliers </a:t>
            </a:r>
            <a:br>
              <a:rPr lang="en-US" sz="4900" dirty="0"/>
            </a:br>
            <a:r>
              <a:rPr lang="en-US" sz="4000" dirty="0"/>
              <a:t>Biology 683</a:t>
            </a:r>
            <a:br>
              <a:rPr lang="en-US" sz="4000" dirty="0"/>
            </a:br>
            <a:br>
              <a:rPr lang="en-US" sz="4000" dirty="0"/>
            </a:br>
            <a:r>
              <a:rPr lang="en-US" sz="4000"/>
              <a:t>Lecture GLM2</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983" y="3153223"/>
            <a:ext cx="7716253" cy="2396100"/>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3" y="772388"/>
            <a:ext cx="10616541" cy="4524315"/>
          </a:xfrm>
          <a:prstGeom prst="rect">
            <a:avLst/>
          </a:prstGeom>
          <a:noFill/>
        </p:spPr>
        <p:txBody>
          <a:bodyPr wrap="square" rtlCol="0">
            <a:spAutoFit/>
          </a:bodyPr>
          <a:lstStyle/>
          <a:p>
            <a:r>
              <a:rPr lang="en-US" sz="2400" b="1" dirty="0"/>
              <a:t>What about the environment?</a:t>
            </a:r>
          </a:p>
          <a:p>
            <a:endParaRPr lang="en-US" sz="2400" b="1" dirty="0"/>
          </a:p>
          <a:p>
            <a:r>
              <a:rPr lang="en-US" sz="2400" b="1" dirty="0"/>
              <a:t>Many diseases have a strong environmental component (heart disease, diabetes, cancer, etc.)</a:t>
            </a:r>
          </a:p>
          <a:p>
            <a:endParaRPr lang="en-US" sz="2400" b="1" dirty="0"/>
          </a:p>
          <a:p>
            <a:r>
              <a:rPr lang="en-US" sz="2400" dirty="0"/>
              <a:t>If these are left out of the study often what is discovered is actually genetic variation that happens to coincide with environmental factors?</a:t>
            </a:r>
          </a:p>
          <a:p>
            <a:pPr marL="457200" indent="-457200">
              <a:buAutoNum type="arabicParenR"/>
            </a:pPr>
            <a:endParaRPr lang="en-US" sz="2400" dirty="0"/>
          </a:p>
          <a:p>
            <a:r>
              <a:rPr lang="en-US" sz="2400" dirty="0"/>
              <a:t>If a disease is more common in Europeans than Africans or Asians but it is because of a lifestyle characteristic any genetic variation that is common in Europeans but rare in Africans and Asians could appear associated with the disease.</a:t>
            </a:r>
          </a:p>
          <a:p>
            <a:endParaRPr lang="en-US" sz="2400" dirty="0"/>
          </a:p>
        </p:txBody>
      </p:sp>
    </p:spTree>
    <p:extLst>
      <p:ext uri="{BB962C8B-B14F-4D97-AF65-F5344CB8AC3E}">
        <p14:creationId xmlns:p14="http://schemas.microsoft.com/office/powerpoint/2010/main" val="47783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Applications and benefits of GWAS</a:t>
            </a:r>
            <a:endParaRPr lang="en-US" sz="1000" dirty="0"/>
          </a:p>
        </p:txBody>
      </p:sp>
      <p:sp>
        <p:nvSpPr>
          <p:cNvPr id="11" name="TextBox 10">
            <a:extLst>
              <a:ext uri="{FF2B5EF4-FFF2-40B4-BE49-F238E27FC236}">
                <a16:creationId xmlns:a16="http://schemas.microsoft.com/office/drawing/2014/main" id="{9EDFE2CC-FD72-6E4C-9AFC-B6726F6E554E}"/>
              </a:ext>
            </a:extLst>
          </p:cNvPr>
          <p:cNvSpPr txBox="1"/>
          <p:nvPr/>
        </p:nvSpPr>
        <p:spPr>
          <a:xfrm>
            <a:off x="273132" y="1318161"/>
            <a:ext cx="11542816" cy="4524315"/>
          </a:xfrm>
          <a:prstGeom prst="rect">
            <a:avLst/>
          </a:prstGeom>
          <a:noFill/>
        </p:spPr>
        <p:txBody>
          <a:bodyPr wrap="square" rtlCol="0">
            <a:spAutoFit/>
          </a:bodyPr>
          <a:lstStyle/>
          <a:p>
            <a:r>
              <a:rPr lang="en-US" dirty="0"/>
              <a:t>Widely used in agriculture and domestication. For instance, you can do a GWAS on wild strains of rice (which have lots of variation in things we care about like grain size, growing time, etc.) This GWAS can tell you what variants at what locations in the genome should be </a:t>
            </a:r>
            <a:r>
              <a:rPr lang="en-US" dirty="0" err="1"/>
              <a:t>introgressed</a:t>
            </a:r>
            <a:r>
              <a:rPr lang="en-US" dirty="0"/>
              <a:t> into domestic varieties in hopes of introducing favorable traits.</a:t>
            </a:r>
          </a:p>
          <a:p>
            <a:endParaRPr lang="en-US" dirty="0"/>
          </a:p>
          <a:p>
            <a:r>
              <a:rPr lang="en-US" dirty="0"/>
              <a:t>Widely used in medicine to identify the genes responsible for disease. This is </a:t>
            </a:r>
          </a:p>
          <a:p>
            <a:r>
              <a:rPr lang="en-US" dirty="0"/>
              <a:t>often the first step necessary in being able to create an animal model for a </a:t>
            </a:r>
          </a:p>
          <a:p>
            <a:r>
              <a:rPr lang="en-US" dirty="0"/>
              <a:t>disease that will then allow researchers to study the disease and develop </a:t>
            </a:r>
          </a:p>
          <a:p>
            <a:r>
              <a:rPr lang="en-US" dirty="0"/>
              <a:t>pharmaceutical interventions.</a:t>
            </a:r>
          </a:p>
          <a:p>
            <a:endParaRPr lang="en-US" dirty="0"/>
          </a:p>
          <a:p>
            <a:r>
              <a:rPr lang="en-US" dirty="0"/>
              <a:t>Many diseases have multiple different underlying genetic causes and treatments</a:t>
            </a:r>
          </a:p>
          <a:p>
            <a:r>
              <a:rPr lang="en-US" dirty="0"/>
              <a:t>that are available may only work on some forms of the diseases. Thanks to GWAS studies we now know what these different causal genes are. Now patients can be genotyped at these causative loci and medication can be tailored to their version of the disease. (precision or personalized medicine)</a:t>
            </a:r>
          </a:p>
          <a:p>
            <a:endParaRPr lang="en-US" dirty="0"/>
          </a:p>
          <a:p>
            <a:r>
              <a:rPr lang="en-US" dirty="0"/>
              <a:t>Applied in a more limited fashion to inform patients of risk that they will develop more severe versions of a disease. For instance depending on your genotype at a gene you may choose a more aggressive form of treatment.</a:t>
            </a:r>
          </a:p>
        </p:txBody>
      </p:sp>
      <p:pic>
        <p:nvPicPr>
          <p:cNvPr id="13314" name="Picture 2">
            <a:extLst>
              <a:ext uri="{FF2B5EF4-FFF2-40B4-BE49-F238E27FC236}">
                <a16:creationId xmlns:a16="http://schemas.microsoft.com/office/drawing/2014/main" id="{AC219617-0A69-FA4E-A2AD-BD1BA2113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532" b="24329"/>
          <a:stretch/>
        </p:blipFill>
        <p:spPr bwMode="auto">
          <a:xfrm>
            <a:off x="8250630" y="2306009"/>
            <a:ext cx="2722171" cy="174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79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Complex Disease / Complex Phenotypes</a:t>
            </a:r>
            <a:endParaRPr lang="en-US" sz="1000" dirty="0"/>
          </a:p>
        </p:txBody>
      </p:sp>
      <p:sp>
        <p:nvSpPr>
          <p:cNvPr id="11" name="TextBox 10">
            <a:extLst>
              <a:ext uri="{FF2B5EF4-FFF2-40B4-BE49-F238E27FC236}">
                <a16:creationId xmlns:a16="http://schemas.microsoft.com/office/drawing/2014/main" id="{9EDFE2CC-FD72-6E4C-9AFC-B6726F6E554E}"/>
              </a:ext>
            </a:extLst>
          </p:cNvPr>
          <p:cNvSpPr txBox="1"/>
          <p:nvPr/>
        </p:nvSpPr>
        <p:spPr>
          <a:xfrm>
            <a:off x="324592" y="807522"/>
            <a:ext cx="11542816" cy="923330"/>
          </a:xfrm>
          <a:prstGeom prst="rect">
            <a:avLst/>
          </a:prstGeom>
          <a:noFill/>
        </p:spPr>
        <p:txBody>
          <a:bodyPr wrap="square" rtlCol="0">
            <a:spAutoFit/>
          </a:bodyPr>
          <a:lstStyle/>
          <a:p>
            <a:r>
              <a:rPr lang="en-US" dirty="0"/>
              <a:t>Many diseases are what we call complex diseases. There is no one gene responsible for the disease. Instead the disease can manifest due to variations in 10 or 100s of different genes in the genome acting in concert with the environment. GWAS is less insightful (though still important) for diseases like this.</a:t>
            </a:r>
          </a:p>
        </p:txBody>
      </p:sp>
      <p:sp>
        <p:nvSpPr>
          <p:cNvPr id="2" name="TextBox 1">
            <a:extLst>
              <a:ext uri="{FF2B5EF4-FFF2-40B4-BE49-F238E27FC236}">
                <a16:creationId xmlns:a16="http://schemas.microsoft.com/office/drawing/2014/main" id="{89DC4419-E47C-9E4B-9EC7-4ECEB14C12ED}"/>
              </a:ext>
            </a:extLst>
          </p:cNvPr>
          <p:cNvSpPr txBox="1"/>
          <p:nvPr/>
        </p:nvSpPr>
        <p:spPr>
          <a:xfrm>
            <a:off x="562098" y="1828800"/>
            <a:ext cx="11067803" cy="2585323"/>
          </a:xfrm>
          <a:prstGeom prst="rect">
            <a:avLst/>
          </a:prstGeom>
          <a:noFill/>
        </p:spPr>
        <p:txBody>
          <a:bodyPr wrap="square" rtlCol="0">
            <a:spAutoFit/>
          </a:bodyPr>
          <a:lstStyle/>
          <a:p>
            <a:r>
              <a:rPr lang="en-US" dirty="0"/>
              <a:t>Schizophrenia: Not really a clearly delineated disease like say COVID, type 1 diabetes, or cystic fibrosis. Instead it is a constellation of symptoms that individuals exhibit to varying degrees.</a:t>
            </a:r>
          </a:p>
          <a:p>
            <a:endParaRPr lang="en-US" dirty="0"/>
          </a:p>
          <a:p>
            <a:r>
              <a:rPr lang="en-US" dirty="0"/>
              <a:t>From studies of multiple generations of families we know that 20-30% of risk is inherited (genetic). The other 70-80% of your risk of developing the disease is environmental and is poorly understood. Massive GWAS studies with 1000s of individuals have studied the genetic component. These studies have identified more than 100 different loci in the genome that seem to have some predictive power. However, these variations are associated with an increase in risk and there are many people who carry many alleles that increase risk but that never develop the disease.</a:t>
            </a:r>
          </a:p>
          <a:p>
            <a:endParaRPr lang="en-US" dirty="0"/>
          </a:p>
        </p:txBody>
      </p:sp>
    </p:spTree>
    <p:extLst>
      <p:ext uri="{BB962C8B-B14F-4D97-AF65-F5344CB8AC3E}">
        <p14:creationId xmlns:p14="http://schemas.microsoft.com/office/powerpoint/2010/main" val="304962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Mixed models</a:t>
            </a:r>
          </a:p>
        </p:txBody>
      </p:sp>
      <p:sp>
        <p:nvSpPr>
          <p:cNvPr id="3" name="TextBox 2"/>
          <p:cNvSpPr txBox="1"/>
          <p:nvPr/>
        </p:nvSpPr>
        <p:spPr>
          <a:xfrm>
            <a:off x="1090670" y="1531345"/>
            <a:ext cx="10168569" cy="3539430"/>
          </a:xfrm>
          <a:prstGeom prst="rect">
            <a:avLst/>
          </a:prstGeom>
          <a:noFill/>
        </p:spPr>
        <p:txBody>
          <a:bodyPr wrap="square" rtlCol="0">
            <a:spAutoFit/>
          </a:bodyPr>
          <a:lstStyle/>
          <a:p>
            <a:r>
              <a:rPr lang="en-US" sz="2800" dirty="0"/>
              <a:t>Mixed models are models that include fixed and and random effects.</a:t>
            </a:r>
          </a:p>
          <a:p>
            <a:endParaRPr lang="en-US" sz="2800" dirty="0"/>
          </a:p>
          <a:p>
            <a:r>
              <a:rPr lang="en-US" sz="2800" dirty="0"/>
              <a:t>Fixed effects can be repeated by other researchers. These are the variables that you are interested in studying.</a:t>
            </a:r>
          </a:p>
          <a:p>
            <a:endParaRPr lang="en-US" sz="2800" dirty="0"/>
          </a:p>
          <a:p>
            <a:r>
              <a:rPr lang="en-US" sz="2800" dirty="0"/>
              <a:t>Random effects are usually nuisance parameters. These are variables that other researchers cannot replicate and you are not interested in inferring anything about them.</a:t>
            </a:r>
          </a:p>
        </p:txBody>
      </p:sp>
    </p:spTree>
    <p:extLst>
      <p:ext uri="{BB962C8B-B14F-4D97-AF65-F5344CB8AC3E}">
        <p14:creationId xmlns:p14="http://schemas.microsoft.com/office/powerpoint/2010/main" val="1568314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Mixed models</a:t>
            </a:r>
          </a:p>
        </p:txBody>
      </p:sp>
      <p:sp>
        <p:nvSpPr>
          <p:cNvPr id="3" name="TextBox 2"/>
          <p:cNvSpPr txBox="1"/>
          <p:nvPr/>
        </p:nvSpPr>
        <p:spPr>
          <a:xfrm>
            <a:off x="1090670" y="1531345"/>
            <a:ext cx="10168569" cy="3970318"/>
          </a:xfrm>
          <a:prstGeom prst="rect">
            <a:avLst/>
          </a:prstGeom>
          <a:noFill/>
        </p:spPr>
        <p:txBody>
          <a:bodyPr wrap="square" rtlCol="0">
            <a:spAutoFit/>
          </a:bodyPr>
          <a:lstStyle/>
          <a:p>
            <a:r>
              <a:rPr lang="en-US" sz="2800" dirty="0"/>
              <a:t>Fixed effects are the variables whose impact we wish to determine</a:t>
            </a:r>
          </a:p>
          <a:p>
            <a:pPr marL="742950" lvl="1" indent="-285750">
              <a:buFont typeface="Arial" charset="0"/>
              <a:buChar char="•"/>
            </a:pPr>
            <a:r>
              <a:rPr lang="en-US" sz="2800" dirty="0"/>
              <a:t>Characteristics of the media or habitat</a:t>
            </a:r>
          </a:p>
          <a:p>
            <a:pPr marL="742950" lvl="1" indent="-285750">
              <a:buFont typeface="Arial" charset="0"/>
              <a:buChar char="•"/>
            </a:pPr>
            <a:r>
              <a:rPr lang="en-US" sz="2800" dirty="0"/>
              <a:t>Experimental treatments</a:t>
            </a:r>
          </a:p>
          <a:p>
            <a:pPr marL="742950" lvl="1" indent="-285750">
              <a:buFont typeface="Arial" charset="0"/>
              <a:buChar char="•"/>
            </a:pPr>
            <a:r>
              <a:rPr lang="en-US" sz="2800" dirty="0"/>
              <a:t>Age groups</a:t>
            </a:r>
          </a:p>
          <a:p>
            <a:pPr marL="742950" lvl="1" indent="-285750">
              <a:buFont typeface="Arial" charset="0"/>
              <a:buChar char="•"/>
            </a:pPr>
            <a:r>
              <a:rPr lang="en-US" sz="2800" dirty="0"/>
              <a:t>Time points</a:t>
            </a:r>
          </a:p>
          <a:p>
            <a:pPr marL="742950" lvl="1" indent="-285750">
              <a:buFont typeface="Arial" charset="0"/>
              <a:buChar char="•"/>
            </a:pPr>
            <a:r>
              <a:rPr lang="en-US" sz="2800" dirty="0"/>
              <a:t>Mutant genotypes</a:t>
            </a:r>
          </a:p>
          <a:p>
            <a:pPr marL="742950" lvl="1" indent="-285750">
              <a:buFont typeface="Arial" charset="0"/>
              <a:buChar char="•"/>
            </a:pPr>
            <a:endParaRPr lang="en-US" sz="2800" dirty="0"/>
          </a:p>
          <a:p>
            <a:r>
              <a:rPr lang="en-US" sz="2800" dirty="0"/>
              <a:t>Conclusions that you reach are only applicable to the groups or treatments you include in the study</a:t>
            </a:r>
          </a:p>
        </p:txBody>
      </p:sp>
    </p:spTree>
    <p:extLst>
      <p:ext uri="{BB962C8B-B14F-4D97-AF65-F5344CB8AC3E}">
        <p14:creationId xmlns:p14="http://schemas.microsoft.com/office/powerpoint/2010/main" val="862157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fixed effects</a:t>
            </a:r>
          </a:p>
        </p:txBody>
      </p:sp>
      <p:sp>
        <p:nvSpPr>
          <p:cNvPr id="3" name="Rectangle 2"/>
          <p:cNvSpPr/>
          <p:nvPr/>
        </p:nvSpPr>
        <p:spPr>
          <a:xfrm>
            <a:off x="214642" y="1109317"/>
            <a:ext cx="6871787" cy="1815882"/>
          </a:xfrm>
          <a:prstGeom prst="rect">
            <a:avLst/>
          </a:prstGeom>
        </p:spPr>
        <p:txBody>
          <a:bodyPr wrap="square">
            <a:spAutoFit/>
          </a:bodyPr>
          <a:lstStyle/>
          <a:p>
            <a:r>
              <a:rPr lang="en-US" sz="2800" dirty="0"/>
              <a:t>Reciprocal relocation experiment to investigate how genotype and habitat interact to determine the fitness of stickleback fish (Rundle 2002).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429" y="1294063"/>
            <a:ext cx="4925765" cy="349450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671386282"/>
              </p:ext>
            </p:extLst>
          </p:nvPr>
        </p:nvGraphicFramePr>
        <p:xfrm>
          <a:off x="864347" y="3595213"/>
          <a:ext cx="4489705" cy="1858832"/>
        </p:xfrm>
        <a:graphic>
          <a:graphicData uri="http://schemas.openxmlformats.org/drawingml/2006/table">
            <a:tbl>
              <a:tblPr firstRow="1" bandRow="1">
                <a:tableStyleId>{5C22544A-7EE6-4342-B048-85BDC9FD1C3A}</a:tableStyleId>
              </a:tblPr>
              <a:tblGrid>
                <a:gridCol w="1000547">
                  <a:extLst>
                    <a:ext uri="{9D8B030D-6E8A-4147-A177-3AD203B41FA5}">
                      <a16:colId xmlns:a16="http://schemas.microsoft.com/office/drawing/2014/main" val="20000"/>
                    </a:ext>
                  </a:extLst>
                </a:gridCol>
                <a:gridCol w="918751">
                  <a:extLst>
                    <a:ext uri="{9D8B030D-6E8A-4147-A177-3AD203B41FA5}">
                      <a16:colId xmlns:a16="http://schemas.microsoft.com/office/drawing/2014/main" val="20001"/>
                    </a:ext>
                  </a:extLst>
                </a:gridCol>
                <a:gridCol w="1078772">
                  <a:extLst>
                    <a:ext uri="{9D8B030D-6E8A-4147-A177-3AD203B41FA5}">
                      <a16:colId xmlns:a16="http://schemas.microsoft.com/office/drawing/2014/main" val="20002"/>
                    </a:ext>
                  </a:extLst>
                </a:gridCol>
                <a:gridCol w="1491635">
                  <a:extLst>
                    <a:ext uri="{9D8B030D-6E8A-4147-A177-3AD203B41FA5}">
                      <a16:colId xmlns:a16="http://schemas.microsoft.com/office/drawing/2014/main" val="20003"/>
                    </a:ext>
                  </a:extLst>
                </a:gridCol>
              </a:tblGrid>
              <a:tr h="375208">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b="0" dirty="0">
                          <a:solidFill>
                            <a:schemeClr val="tx1"/>
                          </a:solidFill>
                          <a:latin typeface="+mn-lt"/>
                        </a:rPr>
                        <a:t>Source habitat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0948">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Shallow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Deep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8932">
                <a:tc rowSpan="2">
                  <a:txBody>
                    <a:bodyPr/>
                    <a:lstStyle/>
                    <a:p>
                      <a:pPr algn="ctr"/>
                      <a:r>
                        <a:rPr lang="en-US" b="0" dirty="0">
                          <a:solidFill>
                            <a:schemeClr val="tx1"/>
                          </a:solidFill>
                          <a:latin typeface="+mn-lt"/>
                        </a:rPr>
                        <a:t>Test</a:t>
                      </a:r>
                      <a:r>
                        <a:rPr lang="en-US" b="0" baseline="0" dirty="0">
                          <a:solidFill>
                            <a:schemeClr val="tx1"/>
                          </a:solidFill>
                          <a:latin typeface="+mn-lt"/>
                        </a:rPr>
                        <a:t> habitat</a:t>
                      </a:r>
                      <a:endParaRPr lang="en-US"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Shallow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12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11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58932">
                <a:tc vMerge="1">
                  <a:txBody>
                    <a:bodyPr/>
                    <a:lstStyle/>
                    <a:p>
                      <a:pPr algn="ctr"/>
                      <a:endParaRPr lang="en-US" b="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Deep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7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11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4046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fixed effects (two factor ANOVA)</a:t>
            </a:r>
          </a:p>
        </p:txBody>
      </p:sp>
      <p:sp>
        <p:nvSpPr>
          <p:cNvPr id="9" name="Rectangle 8"/>
          <p:cNvSpPr/>
          <p:nvPr/>
        </p:nvSpPr>
        <p:spPr>
          <a:xfrm>
            <a:off x="196151" y="1166908"/>
            <a:ext cx="5777307" cy="43907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84" y="1347159"/>
            <a:ext cx="5407974" cy="4210494"/>
          </a:xfrm>
          <a:prstGeom prst="rect">
            <a:avLst/>
          </a:prstGeom>
        </p:spPr>
      </p:pic>
      <p:sp>
        <p:nvSpPr>
          <p:cNvPr id="8" name="TextBox 7"/>
          <p:cNvSpPr txBox="1"/>
          <p:nvPr/>
        </p:nvSpPr>
        <p:spPr>
          <a:xfrm rot="16200000">
            <a:off x="-20094" y="2866827"/>
            <a:ext cx="801823" cy="369332"/>
          </a:xfrm>
          <a:prstGeom prst="rect">
            <a:avLst/>
          </a:prstGeom>
          <a:noFill/>
        </p:spPr>
        <p:txBody>
          <a:bodyPr wrap="none" rtlCol="0">
            <a:spAutoFit/>
          </a:bodyPr>
          <a:lstStyle/>
          <a:p>
            <a:r>
              <a:rPr lang="en-US" dirty="0"/>
              <a:t>fitness</a:t>
            </a:r>
          </a:p>
        </p:txBody>
      </p:sp>
      <p:pic>
        <p:nvPicPr>
          <p:cNvPr id="4" name="Picture 3">
            <a:extLst>
              <a:ext uri="{FF2B5EF4-FFF2-40B4-BE49-F238E27FC236}">
                <a16:creationId xmlns:a16="http://schemas.microsoft.com/office/drawing/2014/main" id="{19BB6B5B-5114-A747-AD8A-773AD86B3228}"/>
              </a:ext>
            </a:extLst>
          </p:cNvPr>
          <p:cNvPicPr>
            <a:picLocks noChangeAspect="1"/>
          </p:cNvPicPr>
          <p:nvPr/>
        </p:nvPicPr>
        <p:blipFill>
          <a:blip r:embed="rId3"/>
          <a:stretch>
            <a:fillRect/>
          </a:stretch>
        </p:blipFill>
        <p:spPr>
          <a:xfrm>
            <a:off x="6755571" y="3266797"/>
            <a:ext cx="5436427" cy="3508075"/>
          </a:xfrm>
          <a:prstGeom prst="rect">
            <a:avLst/>
          </a:prstGeom>
        </p:spPr>
      </p:pic>
      <p:pic>
        <p:nvPicPr>
          <p:cNvPr id="7" name="Picture 6">
            <a:extLst>
              <a:ext uri="{FF2B5EF4-FFF2-40B4-BE49-F238E27FC236}">
                <a16:creationId xmlns:a16="http://schemas.microsoft.com/office/drawing/2014/main" id="{674BAD2D-7D56-CF44-B7AA-61319AC473F8}"/>
              </a:ext>
            </a:extLst>
          </p:cNvPr>
          <p:cNvPicPr>
            <a:picLocks noChangeAspect="1"/>
          </p:cNvPicPr>
          <p:nvPr/>
        </p:nvPicPr>
        <p:blipFill>
          <a:blip r:embed="rId4"/>
          <a:stretch>
            <a:fillRect/>
          </a:stretch>
        </p:blipFill>
        <p:spPr>
          <a:xfrm>
            <a:off x="6755572" y="935915"/>
            <a:ext cx="5436427" cy="2005140"/>
          </a:xfrm>
          <a:prstGeom prst="rect">
            <a:avLst/>
          </a:prstGeom>
        </p:spPr>
      </p:pic>
    </p:spTree>
    <p:extLst>
      <p:ext uri="{BB962C8B-B14F-4D97-AF65-F5344CB8AC3E}">
        <p14:creationId xmlns:p14="http://schemas.microsoft.com/office/powerpoint/2010/main" val="173676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Interpreting Coefficients</a:t>
            </a:r>
          </a:p>
        </p:txBody>
      </p:sp>
      <p:pic>
        <p:nvPicPr>
          <p:cNvPr id="4" name="Picture 3">
            <a:extLst>
              <a:ext uri="{FF2B5EF4-FFF2-40B4-BE49-F238E27FC236}">
                <a16:creationId xmlns:a16="http://schemas.microsoft.com/office/drawing/2014/main" id="{19BB6B5B-5114-A747-AD8A-773AD86B3228}"/>
              </a:ext>
            </a:extLst>
          </p:cNvPr>
          <p:cNvPicPr>
            <a:picLocks noChangeAspect="1"/>
          </p:cNvPicPr>
          <p:nvPr/>
        </p:nvPicPr>
        <p:blipFill>
          <a:blip r:embed="rId2"/>
          <a:stretch>
            <a:fillRect/>
          </a:stretch>
        </p:blipFill>
        <p:spPr>
          <a:xfrm>
            <a:off x="166415" y="1569657"/>
            <a:ext cx="6246865" cy="4031043"/>
          </a:xfrm>
          <a:prstGeom prst="rect">
            <a:avLst/>
          </a:prstGeom>
        </p:spPr>
      </p:pic>
      <p:pic>
        <p:nvPicPr>
          <p:cNvPr id="14" name="Picture 13">
            <a:extLst>
              <a:ext uri="{FF2B5EF4-FFF2-40B4-BE49-F238E27FC236}">
                <a16:creationId xmlns:a16="http://schemas.microsoft.com/office/drawing/2014/main" id="{3E254508-BB89-4049-985A-A64DC8AF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100" y="1569656"/>
            <a:ext cx="5177486" cy="4031043"/>
          </a:xfrm>
          <a:prstGeom prst="rect">
            <a:avLst/>
          </a:prstGeom>
        </p:spPr>
      </p:pic>
    </p:spTree>
    <p:extLst>
      <p:ext uri="{BB962C8B-B14F-4D97-AF65-F5344CB8AC3E}">
        <p14:creationId xmlns:p14="http://schemas.microsoft.com/office/powerpoint/2010/main" val="65242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random effect</a:t>
            </a:r>
          </a:p>
        </p:txBody>
      </p:sp>
      <p:sp>
        <p:nvSpPr>
          <p:cNvPr id="3" name="TextBox 2"/>
          <p:cNvSpPr txBox="1"/>
          <p:nvPr/>
        </p:nvSpPr>
        <p:spPr>
          <a:xfrm>
            <a:off x="1090670" y="1531345"/>
            <a:ext cx="10168569" cy="4832092"/>
          </a:xfrm>
          <a:prstGeom prst="rect">
            <a:avLst/>
          </a:prstGeom>
          <a:noFill/>
        </p:spPr>
        <p:txBody>
          <a:bodyPr wrap="square" rtlCol="0">
            <a:spAutoFit/>
          </a:bodyPr>
          <a:lstStyle/>
          <a:p>
            <a:r>
              <a:rPr lang="en-US" sz="2800" dirty="0"/>
              <a:t>These are randomly sampled categories of a variable that represent groups of individual measurements.  Usually random effects are not repeatable.</a:t>
            </a:r>
          </a:p>
          <a:p>
            <a:endParaRPr lang="en-US" sz="2800" dirty="0"/>
          </a:p>
          <a:p>
            <a:pPr marL="742950" lvl="1" indent="-285750">
              <a:buFont typeface="Arial" charset="0"/>
              <a:buChar char="•"/>
            </a:pPr>
            <a:r>
              <a:rPr lang="en-US" sz="2800" dirty="0"/>
              <a:t>Study sites</a:t>
            </a:r>
          </a:p>
          <a:p>
            <a:pPr marL="742950" lvl="1" indent="-285750">
              <a:buFont typeface="Arial" charset="0"/>
              <a:buChar char="•"/>
            </a:pPr>
            <a:r>
              <a:rPr lang="en-US" sz="2800" dirty="0"/>
              <a:t>Environmental chambers</a:t>
            </a:r>
          </a:p>
          <a:p>
            <a:pPr marL="742950" lvl="1" indent="-285750">
              <a:buFont typeface="Arial" charset="0"/>
              <a:buChar char="•"/>
            </a:pPr>
            <a:r>
              <a:rPr lang="en-US" sz="2800" dirty="0"/>
              <a:t>Families made up of siblings</a:t>
            </a:r>
          </a:p>
          <a:p>
            <a:pPr marL="742950" lvl="1" indent="-285750">
              <a:buFont typeface="Arial" charset="0"/>
              <a:buChar char="•"/>
            </a:pPr>
            <a:r>
              <a:rPr lang="en-US" sz="2800" dirty="0"/>
              <a:t>Measurements within individuals</a:t>
            </a:r>
          </a:p>
          <a:p>
            <a:pPr marL="742950" lvl="1" indent="-285750">
              <a:buFont typeface="Arial" charset="0"/>
              <a:buChar char="•"/>
            </a:pPr>
            <a:endParaRPr lang="en-US" sz="2800" dirty="0"/>
          </a:p>
          <a:p>
            <a:r>
              <a:rPr lang="en-US" sz="2800" dirty="0"/>
              <a:t>Conclusions that you reach are applicable only to the sample being studied.</a:t>
            </a:r>
          </a:p>
        </p:txBody>
      </p:sp>
    </p:spTree>
    <p:extLst>
      <p:ext uri="{BB962C8B-B14F-4D97-AF65-F5344CB8AC3E}">
        <p14:creationId xmlns:p14="http://schemas.microsoft.com/office/powerpoint/2010/main" val="384590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random effect</a:t>
            </a:r>
          </a:p>
        </p:txBody>
      </p:sp>
      <p:sp>
        <p:nvSpPr>
          <p:cNvPr id="3" name="TextBox 2"/>
          <p:cNvSpPr txBox="1"/>
          <p:nvPr/>
        </p:nvSpPr>
        <p:spPr>
          <a:xfrm>
            <a:off x="1090670" y="1531345"/>
            <a:ext cx="10168569" cy="5262979"/>
          </a:xfrm>
          <a:prstGeom prst="rect">
            <a:avLst/>
          </a:prstGeom>
          <a:noFill/>
        </p:spPr>
        <p:txBody>
          <a:bodyPr wrap="square" rtlCol="0">
            <a:spAutoFit/>
          </a:bodyPr>
          <a:lstStyle/>
          <a:p>
            <a:r>
              <a:rPr lang="en-US" sz="2800" dirty="0"/>
              <a:t>Sometimes random effects are a nuisance</a:t>
            </a:r>
          </a:p>
          <a:p>
            <a:pPr marL="457200" indent="-457200">
              <a:buFont typeface="Arial" charset="0"/>
              <a:buChar char="•"/>
            </a:pPr>
            <a:r>
              <a:rPr lang="en-US" sz="2800" dirty="0"/>
              <a:t>Field sites</a:t>
            </a:r>
          </a:p>
          <a:p>
            <a:pPr marL="457200" indent="-457200">
              <a:buFont typeface="Arial" charset="0"/>
              <a:buChar char="•"/>
            </a:pPr>
            <a:r>
              <a:rPr lang="en-US" sz="2800" dirty="0"/>
              <a:t>Environmental chambers</a:t>
            </a:r>
          </a:p>
          <a:p>
            <a:pPr marL="457200" indent="-457200">
              <a:buFont typeface="Arial" charset="0"/>
              <a:buChar char="•"/>
            </a:pPr>
            <a:r>
              <a:rPr lang="en-US" sz="2800" dirty="0"/>
              <a:t>Field plots</a:t>
            </a:r>
          </a:p>
          <a:p>
            <a:pPr marL="457200" indent="-457200">
              <a:buFont typeface="Arial" charset="0"/>
              <a:buChar char="•"/>
            </a:pPr>
            <a:r>
              <a:rPr lang="en-US" sz="2800" dirty="0"/>
              <a:t>Repeated measures</a:t>
            </a:r>
          </a:p>
          <a:p>
            <a:endParaRPr lang="en-US" sz="2800" dirty="0"/>
          </a:p>
          <a:p>
            <a:r>
              <a:rPr lang="en-US" sz="2800" dirty="0"/>
              <a:t>Occasionally random effects are of great interest</a:t>
            </a:r>
          </a:p>
          <a:p>
            <a:pPr marL="457200" indent="-457200">
              <a:buFont typeface="Arial" charset="0"/>
              <a:buChar char="•"/>
            </a:pPr>
            <a:r>
              <a:rPr lang="en-US" sz="2800" dirty="0"/>
              <a:t>Families - Heritability</a:t>
            </a:r>
          </a:p>
          <a:p>
            <a:pPr marL="457200" indent="-457200">
              <a:buFont typeface="Arial" charset="0"/>
              <a:buChar char="•"/>
            </a:pPr>
            <a:r>
              <a:rPr lang="en-US" sz="2800" dirty="0"/>
              <a:t>Individuals </a:t>
            </a:r>
            <a:r>
              <a:rPr lang="mr-IN" sz="2800" dirty="0"/>
              <a:t>–</a:t>
            </a:r>
            <a:r>
              <a:rPr lang="en-US" sz="2800" dirty="0"/>
              <a:t> Breeding value</a:t>
            </a:r>
          </a:p>
          <a:p>
            <a:endParaRPr lang="en-US" sz="2800" dirty="0"/>
          </a:p>
          <a:p>
            <a:endParaRPr lang="en-US" sz="2800" dirty="0"/>
          </a:p>
          <a:p>
            <a:endParaRPr lang="en-US" sz="2800" dirty="0"/>
          </a:p>
        </p:txBody>
      </p:sp>
    </p:spTree>
    <p:extLst>
      <p:ext uri="{BB962C8B-B14F-4D97-AF65-F5344CB8AC3E}">
        <p14:creationId xmlns:p14="http://schemas.microsoft.com/office/powerpoint/2010/main" val="117499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a:t>
            </a:r>
          </a:p>
          <a:p>
            <a:endParaRPr lang="en-US" sz="1000" dirty="0"/>
          </a:p>
        </p:txBody>
      </p:sp>
      <p:pic>
        <p:nvPicPr>
          <p:cNvPr id="4098" name="Picture 2" descr="Genome-wide association study - Wikipedia">
            <a:extLst>
              <a:ext uri="{FF2B5EF4-FFF2-40B4-BE49-F238E27FC236}">
                <a16:creationId xmlns:a16="http://schemas.microsoft.com/office/drawing/2014/main" id="{869E0FF6-5703-F04C-AF83-EBBEB73E4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5688"/>
            <a:ext cx="6266046" cy="24386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ome-Wide Association Studies - ACSH Explains | American Council on  Science and Health">
            <a:extLst>
              <a:ext uri="{FF2B5EF4-FFF2-40B4-BE49-F238E27FC236}">
                <a16:creationId xmlns:a16="http://schemas.microsoft.com/office/drawing/2014/main" id="{927AD330-1101-F146-AC60-0465A4F7D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 y="3591797"/>
            <a:ext cx="6177146" cy="2827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ome-wide association studies in lung disease | Thorax">
            <a:extLst>
              <a:ext uri="{FF2B5EF4-FFF2-40B4-BE49-F238E27FC236}">
                <a16:creationId xmlns:a16="http://schemas.microsoft.com/office/drawing/2014/main" id="{BDABCAC1-4379-A641-BF78-1329E54B3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318" y="1641876"/>
            <a:ext cx="5694782" cy="336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350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random effects</a:t>
            </a:r>
          </a:p>
        </p:txBody>
      </p:sp>
      <p:sp>
        <p:nvSpPr>
          <p:cNvPr id="3" name="Rectangle 2"/>
          <p:cNvSpPr/>
          <p:nvPr/>
        </p:nvSpPr>
        <p:spPr>
          <a:xfrm>
            <a:off x="214642" y="1109317"/>
            <a:ext cx="6871787" cy="1384995"/>
          </a:xfrm>
          <a:prstGeom prst="rect">
            <a:avLst/>
          </a:prstGeom>
        </p:spPr>
        <p:txBody>
          <a:bodyPr wrap="square">
            <a:spAutoFit/>
          </a:bodyPr>
          <a:lstStyle/>
          <a:p>
            <a:r>
              <a:rPr lang="en-US" sz="2800" dirty="0"/>
              <a:t>Impact of selective regime on horn size. Measure both the left and right horn in 25 beetles from two different selective regimes.</a:t>
            </a:r>
          </a:p>
        </p:txBody>
      </p:sp>
      <p:graphicFrame>
        <p:nvGraphicFramePr>
          <p:cNvPr id="6" name="Table 5"/>
          <p:cNvGraphicFramePr>
            <a:graphicFrameLocks noGrp="1"/>
          </p:cNvGraphicFramePr>
          <p:nvPr>
            <p:extLst>
              <p:ext uri="{D42A27DB-BD31-4B8C-83A1-F6EECF244321}">
                <p14:modId xmlns:p14="http://schemas.microsoft.com/office/powerpoint/2010/main" val="481868752"/>
              </p:ext>
            </p:extLst>
          </p:nvPr>
        </p:nvGraphicFramePr>
        <p:xfrm>
          <a:off x="623715" y="2667714"/>
          <a:ext cx="2889505" cy="2926080"/>
        </p:xfrm>
        <a:graphic>
          <a:graphicData uri="http://schemas.openxmlformats.org/drawingml/2006/table">
            <a:tbl>
              <a:tblPr firstRow="1" bandRow="1">
                <a:tableStyleId>{5C22544A-7EE6-4342-B048-85BDC9FD1C3A}</a:tableStyleId>
              </a:tblPr>
              <a:tblGrid>
                <a:gridCol w="782117">
                  <a:extLst>
                    <a:ext uri="{9D8B030D-6E8A-4147-A177-3AD203B41FA5}">
                      <a16:colId xmlns:a16="http://schemas.microsoft.com/office/drawing/2014/main" val="20000"/>
                    </a:ext>
                  </a:extLst>
                </a:gridCol>
                <a:gridCol w="1053694">
                  <a:extLst>
                    <a:ext uri="{9D8B030D-6E8A-4147-A177-3AD203B41FA5}">
                      <a16:colId xmlns:a16="http://schemas.microsoft.com/office/drawing/2014/main" val="20001"/>
                    </a:ext>
                  </a:extLst>
                </a:gridCol>
                <a:gridCol w="1053694">
                  <a:extLst>
                    <a:ext uri="{9D8B030D-6E8A-4147-A177-3AD203B41FA5}">
                      <a16:colId xmlns:a16="http://schemas.microsoft.com/office/drawing/2014/main" val="20002"/>
                    </a:ext>
                  </a:extLst>
                </a:gridCol>
              </a:tblGrid>
              <a:tr h="348489">
                <a:tc>
                  <a:txBody>
                    <a:bodyPr/>
                    <a:lstStyle/>
                    <a:p>
                      <a:pPr algn="ctr"/>
                      <a:r>
                        <a:rPr lang="en-US" b="0" dirty="0">
                          <a:solidFill>
                            <a:schemeClr val="tx1"/>
                          </a:solidFill>
                          <a:latin typeface="+mn-lt"/>
                        </a:rPr>
                        <a:t>Horn size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Beetle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Selective regime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1647">
                <a:tc>
                  <a:txBody>
                    <a:bodyPr/>
                    <a:lstStyle/>
                    <a:p>
                      <a:pPr algn="ctr"/>
                      <a:r>
                        <a:rPr lang="en-US" b="0" dirty="0">
                          <a:solidFill>
                            <a:schemeClr val="tx1"/>
                          </a:solidFill>
                          <a:latin typeface="+mn-lt"/>
                        </a:rPr>
                        <a:t>256</a:t>
                      </a:r>
                    </a:p>
                    <a:p>
                      <a:pPr algn="ctr"/>
                      <a:r>
                        <a:rPr lang="en-US" b="0" dirty="0">
                          <a:solidFill>
                            <a:schemeClr val="tx1"/>
                          </a:solidFill>
                          <a:latin typeface="+mn-lt"/>
                        </a:rPr>
                        <a:t>276</a:t>
                      </a:r>
                    </a:p>
                    <a:p>
                      <a:pPr algn="ctr"/>
                      <a:r>
                        <a:rPr lang="en-US" b="0" dirty="0">
                          <a:solidFill>
                            <a:schemeClr val="tx1"/>
                          </a:solidFill>
                          <a:latin typeface="+mn-lt"/>
                        </a:rPr>
                        <a:t>321</a:t>
                      </a:r>
                    </a:p>
                    <a:p>
                      <a:pPr algn="ctr"/>
                      <a:r>
                        <a:rPr lang="en-US" b="0" dirty="0">
                          <a:solidFill>
                            <a:schemeClr val="tx1"/>
                          </a:solidFill>
                          <a:latin typeface="+mn-lt"/>
                        </a:rPr>
                        <a:t>321</a:t>
                      </a:r>
                    </a:p>
                    <a:p>
                      <a:pPr algn="ctr"/>
                      <a:r>
                        <a:rPr lang="en-US" b="0" dirty="0">
                          <a:solidFill>
                            <a:schemeClr val="tx1"/>
                          </a:solidFill>
                          <a:latin typeface="+mn-lt"/>
                        </a:rPr>
                        <a:t>423</a:t>
                      </a:r>
                    </a:p>
                    <a:p>
                      <a:pPr algn="ctr"/>
                      <a:r>
                        <a:rPr lang="en-US" b="0" dirty="0">
                          <a:solidFill>
                            <a:schemeClr val="tx1"/>
                          </a:solidFill>
                          <a:latin typeface="+mn-lt"/>
                        </a:rPr>
                        <a:t>401</a:t>
                      </a:r>
                    </a:p>
                    <a:p>
                      <a:pPr algn="ctr"/>
                      <a:r>
                        <a:rPr lang="en-US" b="0" dirty="0">
                          <a:solidFill>
                            <a:schemeClr val="tx1"/>
                          </a:solidFill>
                          <a:latin typeface="+mn-lt"/>
                        </a:rPr>
                        <a:t>381</a:t>
                      </a:r>
                    </a:p>
                    <a:p>
                      <a:pPr algn="ctr"/>
                      <a:r>
                        <a:rPr lang="en-US" b="0" dirty="0">
                          <a:solidFill>
                            <a:schemeClr val="tx1"/>
                          </a:solidFill>
                          <a:latin typeface="+mn-lt"/>
                        </a:rPr>
                        <a:t>409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2</a:t>
                      </a:r>
                    </a:p>
                    <a:p>
                      <a:pPr algn="ctr"/>
                      <a:r>
                        <a:rPr lang="en-US" b="0" dirty="0">
                          <a:solidFill>
                            <a:schemeClr val="tx1"/>
                          </a:solidFill>
                          <a:latin typeface="+mn-lt"/>
                        </a:rPr>
                        <a:t>2</a:t>
                      </a:r>
                    </a:p>
                    <a:p>
                      <a:pPr algn="ctr"/>
                      <a:r>
                        <a:rPr lang="en-US" b="0" dirty="0">
                          <a:solidFill>
                            <a:schemeClr val="tx1"/>
                          </a:solidFill>
                          <a:latin typeface="+mn-lt"/>
                        </a:rPr>
                        <a:t>3</a:t>
                      </a:r>
                    </a:p>
                    <a:p>
                      <a:pPr algn="ctr"/>
                      <a:r>
                        <a:rPr lang="en-US" b="0" dirty="0">
                          <a:solidFill>
                            <a:schemeClr val="tx1"/>
                          </a:solidFill>
                          <a:latin typeface="+mn-lt"/>
                        </a:rPr>
                        <a:t>3</a:t>
                      </a:r>
                    </a:p>
                    <a:p>
                      <a:pPr algn="ctr"/>
                      <a:r>
                        <a:rPr lang="en-US" b="0" dirty="0">
                          <a:solidFill>
                            <a:schemeClr val="tx1"/>
                          </a:solidFill>
                          <a:latin typeface="+mn-lt"/>
                        </a:rPr>
                        <a:t>4</a:t>
                      </a:r>
                    </a:p>
                    <a:p>
                      <a:pPr algn="ctr"/>
                      <a:r>
                        <a:rPr lang="en-US" b="0" dirty="0">
                          <a:solidFill>
                            <a:schemeClr val="tx1"/>
                          </a:solidFill>
                          <a:latin typeface="+mn-lt"/>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Low</a:t>
                      </a:r>
                    </a:p>
                    <a:p>
                      <a:pPr algn="ctr"/>
                      <a:r>
                        <a:rPr lang="en-US" b="0" dirty="0">
                          <a:solidFill>
                            <a:schemeClr val="tx1"/>
                          </a:solidFill>
                          <a:latin typeface="+mn-lt"/>
                        </a:rPr>
                        <a:t>Low</a:t>
                      </a:r>
                    </a:p>
                    <a:p>
                      <a:pPr algn="ctr"/>
                      <a:r>
                        <a:rPr lang="en-US" b="0" dirty="0">
                          <a:solidFill>
                            <a:schemeClr val="tx1"/>
                          </a:solidFill>
                          <a:latin typeface="+mn-lt"/>
                        </a:rPr>
                        <a:t>Low</a:t>
                      </a:r>
                    </a:p>
                    <a:p>
                      <a:pPr algn="ctr"/>
                      <a:r>
                        <a:rPr lang="en-US" b="0" dirty="0">
                          <a:solidFill>
                            <a:schemeClr val="tx1"/>
                          </a:solidFill>
                          <a:latin typeface="+mn-lt"/>
                        </a:rPr>
                        <a:t>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457" y="1826320"/>
            <a:ext cx="2940758" cy="342966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3350292"/>
            <a:ext cx="512635" cy="597862"/>
          </a:xfrm>
          <a:prstGeom prst="rect">
            <a:avLst/>
          </a:prstGeom>
        </p:spPr>
      </p:pic>
      <p:cxnSp>
        <p:nvCxnSpPr>
          <p:cNvPr id="9" name="Straight Connector 8"/>
          <p:cNvCxnSpPr>
            <a:stCxn id="7" idx="0"/>
          </p:cNvCxnSpPr>
          <p:nvPr/>
        </p:nvCxnSpPr>
        <p:spPr>
          <a:xfrm flipH="1" flipV="1">
            <a:off x="3236499" y="3514941"/>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0"/>
          </p:cNvCxnSpPr>
          <p:nvPr/>
        </p:nvCxnSpPr>
        <p:spPr>
          <a:xfrm flipH="1">
            <a:off x="3236499" y="3649223"/>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3907422"/>
            <a:ext cx="512635" cy="597862"/>
          </a:xfrm>
          <a:prstGeom prst="rect">
            <a:avLst/>
          </a:prstGeom>
        </p:spPr>
      </p:pic>
      <p:cxnSp>
        <p:nvCxnSpPr>
          <p:cNvPr id="26" name="Straight Connector 25"/>
          <p:cNvCxnSpPr/>
          <p:nvPr/>
        </p:nvCxnSpPr>
        <p:spPr>
          <a:xfrm flipH="1" flipV="1">
            <a:off x="3236499" y="4072071"/>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236499" y="4206353"/>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4473558"/>
            <a:ext cx="512635" cy="597862"/>
          </a:xfrm>
          <a:prstGeom prst="rect">
            <a:avLst/>
          </a:prstGeom>
        </p:spPr>
      </p:pic>
      <p:cxnSp>
        <p:nvCxnSpPr>
          <p:cNvPr id="29" name="Straight Connector 28"/>
          <p:cNvCxnSpPr>
            <a:stCxn id="33" idx="0"/>
          </p:cNvCxnSpPr>
          <p:nvPr/>
        </p:nvCxnSpPr>
        <p:spPr>
          <a:xfrm flipH="1" flipV="1">
            <a:off x="3236499" y="4638207"/>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3" idx="0"/>
          </p:cNvCxnSpPr>
          <p:nvPr/>
        </p:nvCxnSpPr>
        <p:spPr>
          <a:xfrm flipH="1">
            <a:off x="3236499" y="4772489"/>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5030688"/>
            <a:ext cx="512635" cy="597862"/>
          </a:xfrm>
          <a:prstGeom prst="rect">
            <a:avLst/>
          </a:prstGeom>
        </p:spPr>
      </p:pic>
      <p:cxnSp>
        <p:nvCxnSpPr>
          <p:cNvPr id="32" name="Straight Connector 31"/>
          <p:cNvCxnSpPr/>
          <p:nvPr/>
        </p:nvCxnSpPr>
        <p:spPr>
          <a:xfrm flipH="1" flipV="1">
            <a:off x="3236499" y="5195337"/>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236499" y="5329619"/>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23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random effects</a:t>
            </a:r>
          </a:p>
        </p:txBody>
      </p:sp>
      <p:sp>
        <p:nvSpPr>
          <p:cNvPr id="3" name="Rectangle 2"/>
          <p:cNvSpPr/>
          <p:nvPr/>
        </p:nvSpPr>
        <p:spPr>
          <a:xfrm>
            <a:off x="214642" y="1109317"/>
            <a:ext cx="6871787" cy="954107"/>
          </a:xfrm>
          <a:prstGeom prst="rect">
            <a:avLst/>
          </a:prstGeom>
        </p:spPr>
        <p:txBody>
          <a:bodyPr wrap="square">
            <a:spAutoFit/>
          </a:bodyPr>
          <a:lstStyle/>
          <a:p>
            <a:r>
              <a:rPr lang="en-US" sz="2800" dirty="0"/>
              <a:t>Identifying the predictors for the presence or absence of </a:t>
            </a:r>
            <a:r>
              <a:rPr lang="en-US" sz="2800" dirty="0" err="1"/>
              <a:t>Chrysina</a:t>
            </a:r>
            <a:r>
              <a:rPr lang="en-US" sz="2800" dirty="0"/>
              <a:t> beetles. </a:t>
            </a:r>
          </a:p>
        </p:txBody>
      </p:sp>
      <p:graphicFrame>
        <p:nvGraphicFramePr>
          <p:cNvPr id="6" name="Table 5"/>
          <p:cNvGraphicFramePr>
            <a:graphicFrameLocks noGrp="1"/>
          </p:cNvGraphicFramePr>
          <p:nvPr>
            <p:extLst>
              <p:ext uri="{D42A27DB-BD31-4B8C-83A1-F6EECF244321}">
                <p14:modId xmlns:p14="http://schemas.microsoft.com/office/powerpoint/2010/main" val="1610738164"/>
              </p:ext>
            </p:extLst>
          </p:nvPr>
        </p:nvGraphicFramePr>
        <p:xfrm>
          <a:off x="623715" y="2667714"/>
          <a:ext cx="6330539" cy="2926080"/>
        </p:xfrm>
        <a:graphic>
          <a:graphicData uri="http://schemas.openxmlformats.org/drawingml/2006/table">
            <a:tbl>
              <a:tblPr firstRow="1" bandRow="1">
                <a:tableStyleId>{5C22544A-7EE6-4342-B048-85BDC9FD1C3A}</a:tableStyleId>
              </a:tblPr>
              <a:tblGrid>
                <a:gridCol w="1029355">
                  <a:extLst>
                    <a:ext uri="{9D8B030D-6E8A-4147-A177-3AD203B41FA5}">
                      <a16:colId xmlns:a16="http://schemas.microsoft.com/office/drawing/2014/main" val="20000"/>
                    </a:ext>
                  </a:extLst>
                </a:gridCol>
                <a:gridCol w="891396">
                  <a:extLst>
                    <a:ext uri="{9D8B030D-6E8A-4147-A177-3AD203B41FA5}">
                      <a16:colId xmlns:a16="http://schemas.microsoft.com/office/drawing/2014/main" val="20001"/>
                    </a:ext>
                  </a:extLst>
                </a:gridCol>
                <a:gridCol w="1102447">
                  <a:extLst>
                    <a:ext uri="{9D8B030D-6E8A-4147-A177-3AD203B41FA5}">
                      <a16:colId xmlns:a16="http://schemas.microsoft.com/office/drawing/2014/main" val="20002"/>
                    </a:ext>
                  </a:extLst>
                </a:gridCol>
                <a:gridCol w="1102447">
                  <a:extLst>
                    <a:ext uri="{9D8B030D-6E8A-4147-A177-3AD203B41FA5}">
                      <a16:colId xmlns:a16="http://schemas.microsoft.com/office/drawing/2014/main" val="20003"/>
                    </a:ext>
                  </a:extLst>
                </a:gridCol>
                <a:gridCol w="1102447">
                  <a:extLst>
                    <a:ext uri="{9D8B030D-6E8A-4147-A177-3AD203B41FA5}">
                      <a16:colId xmlns:a16="http://schemas.microsoft.com/office/drawing/2014/main" val="20004"/>
                    </a:ext>
                  </a:extLst>
                </a:gridCol>
                <a:gridCol w="1102447">
                  <a:extLst>
                    <a:ext uri="{9D8B030D-6E8A-4147-A177-3AD203B41FA5}">
                      <a16:colId xmlns:a16="http://schemas.microsoft.com/office/drawing/2014/main" val="20005"/>
                    </a:ext>
                  </a:extLst>
                </a:gridCol>
              </a:tblGrid>
              <a:tr h="348489">
                <a:tc>
                  <a:txBody>
                    <a:bodyPr/>
                    <a:lstStyle/>
                    <a:p>
                      <a:pPr algn="ctr"/>
                      <a:r>
                        <a:rPr lang="en-US" b="0" dirty="0">
                          <a:solidFill>
                            <a:schemeClr val="tx1"/>
                          </a:solidFill>
                          <a:latin typeface="+mn-lt"/>
                        </a:rPr>
                        <a:t>Number</a:t>
                      </a:r>
                      <a:r>
                        <a:rPr lang="en-US" b="0" baseline="0" dirty="0">
                          <a:solidFill>
                            <a:schemeClr val="tx1"/>
                          </a:solidFill>
                          <a:latin typeface="+mn-lt"/>
                        </a:rPr>
                        <a:t> collected</a:t>
                      </a: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oak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juniper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trip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1647">
                <a:tc>
                  <a:txBody>
                    <a:bodyPr/>
                    <a:lstStyle/>
                    <a:p>
                      <a:pPr algn="ctr"/>
                      <a:r>
                        <a:rPr lang="en-US" b="0" dirty="0">
                          <a:solidFill>
                            <a:schemeClr val="tx1"/>
                          </a:solidFill>
                          <a:latin typeface="+mn-lt"/>
                        </a:rPr>
                        <a:t>8</a:t>
                      </a:r>
                    </a:p>
                    <a:p>
                      <a:pPr algn="ctr"/>
                      <a:r>
                        <a:rPr lang="en-US" b="0" dirty="0">
                          <a:solidFill>
                            <a:schemeClr val="tx1"/>
                          </a:solidFill>
                          <a:latin typeface="+mn-lt"/>
                        </a:rPr>
                        <a:t>2</a:t>
                      </a:r>
                    </a:p>
                    <a:p>
                      <a:pPr algn="ctr"/>
                      <a:r>
                        <a:rPr lang="en-US" b="0" dirty="0">
                          <a:solidFill>
                            <a:schemeClr val="tx1"/>
                          </a:solidFill>
                          <a:latin typeface="+mn-lt"/>
                        </a:rPr>
                        <a:t>1</a:t>
                      </a:r>
                    </a:p>
                    <a:p>
                      <a:pPr algn="ctr"/>
                      <a:r>
                        <a:rPr lang="en-US" b="0" dirty="0">
                          <a:solidFill>
                            <a:schemeClr val="tx1"/>
                          </a:solidFill>
                          <a:latin typeface="+mn-lt"/>
                        </a:rPr>
                        <a:t>5</a:t>
                      </a:r>
                    </a:p>
                    <a:p>
                      <a:pPr algn="ctr"/>
                      <a:r>
                        <a:rPr lang="en-US" b="0" dirty="0">
                          <a:solidFill>
                            <a:schemeClr val="tx1"/>
                          </a:solidFill>
                          <a:latin typeface="+mn-lt"/>
                        </a:rPr>
                        <a:t>4</a:t>
                      </a:r>
                    </a:p>
                    <a:p>
                      <a:pPr algn="ctr"/>
                      <a:r>
                        <a:rPr lang="en-US" b="0" dirty="0">
                          <a:solidFill>
                            <a:schemeClr val="tx1"/>
                          </a:solidFill>
                          <a:latin typeface="+mn-lt"/>
                        </a:rPr>
                        <a:t>6</a:t>
                      </a:r>
                    </a:p>
                    <a:p>
                      <a:pPr algn="ctr"/>
                      <a:r>
                        <a:rPr lang="en-US" b="0" dirty="0">
                          <a:solidFill>
                            <a:schemeClr val="tx1"/>
                          </a:solidFill>
                          <a:latin typeface="+mn-lt"/>
                        </a:rPr>
                        <a:t>0</a:t>
                      </a:r>
                    </a:p>
                    <a:p>
                      <a:pPr algn="ctr"/>
                      <a:r>
                        <a:rPr lang="en-US" b="0" dirty="0">
                          <a:solidFill>
                            <a:schemeClr val="tx1"/>
                          </a:solidFill>
                          <a:latin typeface="+mn-lt"/>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0</a:t>
                      </a:r>
                    </a:p>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21</a:t>
                      </a:r>
                    </a:p>
                    <a:p>
                      <a:pPr algn="ctr"/>
                      <a:r>
                        <a:rPr lang="en-US" b="0" dirty="0">
                          <a:solidFill>
                            <a:schemeClr val="tx1"/>
                          </a:solidFill>
                          <a:latin typeface="+mn-lt"/>
                        </a:rPr>
                        <a:t>13</a:t>
                      </a:r>
                    </a:p>
                    <a:p>
                      <a:pPr algn="ctr"/>
                      <a:r>
                        <a:rPr lang="en-US" b="0" dirty="0">
                          <a:solidFill>
                            <a:schemeClr val="tx1"/>
                          </a:solidFill>
                          <a:latin typeface="+mn-lt"/>
                        </a:rPr>
                        <a:t>31</a:t>
                      </a:r>
                    </a:p>
                    <a:p>
                      <a:pPr algn="ctr"/>
                      <a:r>
                        <a:rPr lang="en-US" b="0" dirty="0">
                          <a:solidFill>
                            <a:schemeClr val="tx1"/>
                          </a:solidFill>
                          <a:latin typeface="+mn-lt"/>
                        </a:rPr>
                        <a:t>15</a:t>
                      </a:r>
                    </a:p>
                    <a:p>
                      <a:pPr algn="ctr"/>
                      <a:r>
                        <a:rPr lang="en-US" b="0" dirty="0">
                          <a:solidFill>
                            <a:schemeClr val="tx1"/>
                          </a:solidFill>
                          <a:latin typeface="+mn-lt"/>
                        </a:rPr>
                        <a:t>21</a:t>
                      </a:r>
                    </a:p>
                    <a:p>
                      <a:pPr algn="ctr"/>
                      <a:r>
                        <a:rPr lang="en-US" b="0" dirty="0">
                          <a:solidFill>
                            <a:schemeClr val="tx1"/>
                          </a:solidFill>
                          <a:latin typeface="+mn-lt"/>
                        </a:rPr>
                        <a:t>13</a:t>
                      </a:r>
                    </a:p>
                    <a:p>
                      <a:pPr algn="ctr"/>
                      <a:r>
                        <a:rPr lang="en-US" b="0" dirty="0">
                          <a:solidFill>
                            <a:schemeClr val="tx1"/>
                          </a:solidFill>
                          <a:latin typeface="+mn-lt"/>
                        </a:rPr>
                        <a:t>31</a:t>
                      </a:r>
                    </a:p>
                    <a:p>
                      <a:pPr algn="ctr"/>
                      <a:r>
                        <a:rPr lang="en-US" b="0" dirty="0">
                          <a:solidFill>
                            <a:schemeClr val="tx1"/>
                          </a:solidFill>
                          <a:latin typeface="+mn-lt"/>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210</a:t>
                      </a:r>
                    </a:p>
                    <a:p>
                      <a:pPr algn="ctr"/>
                      <a:r>
                        <a:rPr lang="en-US" b="0" dirty="0">
                          <a:solidFill>
                            <a:schemeClr val="tx1"/>
                          </a:solidFill>
                          <a:latin typeface="+mn-lt"/>
                        </a:rPr>
                        <a:t>210</a:t>
                      </a:r>
                    </a:p>
                    <a:p>
                      <a:pPr algn="ctr"/>
                      <a:r>
                        <a:rPr lang="en-US" b="0" dirty="0">
                          <a:solidFill>
                            <a:schemeClr val="tx1"/>
                          </a:solidFill>
                          <a:latin typeface="+mn-lt"/>
                        </a:rPr>
                        <a:t>211</a:t>
                      </a:r>
                    </a:p>
                    <a:p>
                      <a:pPr algn="ctr"/>
                      <a:r>
                        <a:rPr lang="en-US" b="0" dirty="0">
                          <a:solidFill>
                            <a:schemeClr val="tx1"/>
                          </a:solidFill>
                          <a:latin typeface="+mn-lt"/>
                        </a:rPr>
                        <a:t>212</a:t>
                      </a:r>
                    </a:p>
                    <a:p>
                      <a:pPr algn="ctr"/>
                      <a:r>
                        <a:rPr lang="en-US" b="0" dirty="0">
                          <a:solidFill>
                            <a:schemeClr val="tx1"/>
                          </a:solidFill>
                          <a:latin typeface="+mn-lt"/>
                        </a:rPr>
                        <a:t>242</a:t>
                      </a:r>
                    </a:p>
                    <a:p>
                      <a:pPr algn="ctr"/>
                      <a:r>
                        <a:rPr lang="en-US" b="0" dirty="0">
                          <a:solidFill>
                            <a:schemeClr val="tx1"/>
                          </a:solidFill>
                          <a:latin typeface="+mn-lt"/>
                        </a:rPr>
                        <a:t>242</a:t>
                      </a:r>
                    </a:p>
                    <a:p>
                      <a:pPr algn="ctr"/>
                      <a:r>
                        <a:rPr lang="en-US" b="0" dirty="0">
                          <a:solidFill>
                            <a:schemeClr val="tx1"/>
                          </a:solidFill>
                          <a:latin typeface="+mn-lt"/>
                        </a:rPr>
                        <a:t>245</a:t>
                      </a:r>
                    </a:p>
                    <a:p>
                      <a:pPr algn="ctr"/>
                      <a:r>
                        <a:rPr lang="en-US" b="0" dirty="0">
                          <a:solidFill>
                            <a:schemeClr val="tx1"/>
                          </a:solidFill>
                          <a:latin typeface="+mn-lt"/>
                        </a:rPr>
                        <a:t>245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B</a:t>
                      </a:r>
                    </a:p>
                    <a:p>
                      <a:pPr algn="ctr"/>
                      <a:r>
                        <a:rPr lang="en-US" b="0" dirty="0">
                          <a:solidFill>
                            <a:schemeClr val="tx1"/>
                          </a:solidFill>
                          <a:latin typeface="+mn-lt"/>
                        </a:rPr>
                        <a:t>B</a:t>
                      </a:r>
                    </a:p>
                    <a:p>
                      <a:pPr algn="ctr"/>
                      <a:r>
                        <a:rPr lang="en-US" b="0" dirty="0">
                          <a:solidFill>
                            <a:schemeClr val="tx1"/>
                          </a:solidFill>
                          <a:latin typeface="+mn-lt"/>
                        </a:rPr>
                        <a:t>B</a:t>
                      </a:r>
                    </a:p>
                    <a:p>
                      <a:pPr algn="ctr"/>
                      <a:r>
                        <a:rPr lang="en-US" b="0" dirty="0">
                          <a:solidFill>
                            <a:schemeClr val="tx1"/>
                          </a:solidFill>
                          <a:latin typeface="+mn-lt"/>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916" y="1961440"/>
            <a:ext cx="3233478" cy="3758918"/>
          </a:xfrm>
          <a:prstGeom prst="rect">
            <a:avLst/>
          </a:prstGeom>
        </p:spPr>
      </p:pic>
    </p:spTree>
    <p:extLst>
      <p:ext uri="{BB962C8B-B14F-4D97-AF65-F5344CB8AC3E}">
        <p14:creationId xmlns:p14="http://schemas.microsoft.com/office/powerpoint/2010/main" val="100812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sp>
        <p:nvSpPr>
          <p:cNvPr id="3" name="Rectangle 2"/>
          <p:cNvSpPr/>
          <p:nvPr/>
        </p:nvSpPr>
        <p:spPr>
          <a:xfrm>
            <a:off x="214642" y="1109317"/>
            <a:ext cx="11732716" cy="523220"/>
          </a:xfrm>
          <a:prstGeom prst="rect">
            <a:avLst/>
          </a:prstGeom>
        </p:spPr>
        <p:txBody>
          <a:bodyPr wrap="square">
            <a:spAutoFit/>
          </a:bodyPr>
          <a:lstStyle/>
          <a:p>
            <a:r>
              <a:rPr lang="en-US" sz="2800" dirty="0"/>
              <a:t>Mixed effect models can be fit using the LME function from the package </a:t>
            </a:r>
            <a:r>
              <a:rPr lang="en-US" sz="2800" dirty="0" err="1"/>
              <a:t>nlme</a:t>
            </a:r>
            <a:r>
              <a:rPr lang="en-US" sz="2800" dirty="0"/>
              <a:t>.</a:t>
            </a:r>
          </a:p>
        </p:txBody>
      </p:sp>
      <p:grpSp>
        <p:nvGrpSpPr>
          <p:cNvPr id="12" name="Group 11"/>
          <p:cNvGrpSpPr/>
          <p:nvPr/>
        </p:nvGrpSpPr>
        <p:grpSpPr>
          <a:xfrm>
            <a:off x="310894" y="2864978"/>
            <a:ext cx="6053609" cy="1591953"/>
            <a:chOff x="310895" y="3165506"/>
            <a:chExt cx="4910812" cy="129142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5" y="3165506"/>
              <a:ext cx="4910812" cy="1291425"/>
            </a:xfrm>
            <a:prstGeom prst="rect">
              <a:avLst/>
            </a:prstGeom>
          </p:spPr>
        </p:pic>
        <p:sp>
          <p:nvSpPr>
            <p:cNvPr id="8" name="Rectangle 7"/>
            <p:cNvSpPr/>
            <p:nvPr/>
          </p:nvSpPr>
          <p:spPr>
            <a:xfrm>
              <a:off x="1540042" y="3453062"/>
              <a:ext cx="3537284" cy="228600"/>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40042" y="3702332"/>
              <a:ext cx="3537284" cy="228600"/>
            </a:xfrm>
            <a:prstGeom prst="rect">
              <a:avLst/>
            </a:prstGeom>
            <a:solidFill>
              <a:srgbClr val="00B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7054683" y="2055827"/>
            <a:ext cx="1353832" cy="369332"/>
          </a:xfrm>
          <a:prstGeom prst="rect">
            <a:avLst/>
          </a:prstGeom>
          <a:noFill/>
        </p:spPr>
        <p:txBody>
          <a:bodyPr wrap="none" rtlCol="0">
            <a:spAutoFit/>
          </a:bodyPr>
          <a:lstStyle/>
          <a:p>
            <a:r>
              <a:rPr lang="en-US"/>
              <a:t>Fixed effects</a:t>
            </a:r>
          </a:p>
        </p:txBody>
      </p:sp>
      <p:sp>
        <p:nvSpPr>
          <p:cNvPr id="11" name="TextBox 10"/>
          <p:cNvSpPr txBox="1"/>
          <p:nvPr/>
        </p:nvSpPr>
        <p:spPr>
          <a:xfrm>
            <a:off x="7054683" y="2824639"/>
            <a:ext cx="1650003" cy="369332"/>
          </a:xfrm>
          <a:prstGeom prst="rect">
            <a:avLst/>
          </a:prstGeom>
          <a:noFill/>
        </p:spPr>
        <p:txBody>
          <a:bodyPr wrap="none" rtlCol="0">
            <a:spAutoFit/>
          </a:bodyPr>
          <a:lstStyle/>
          <a:p>
            <a:r>
              <a:rPr lang="en-US" dirty="0"/>
              <a:t>Random effects</a:t>
            </a:r>
          </a:p>
        </p:txBody>
      </p:sp>
      <p:cxnSp>
        <p:nvCxnSpPr>
          <p:cNvPr id="14" name="Straight Arrow Connector 13"/>
          <p:cNvCxnSpPr>
            <a:stCxn id="10" idx="1"/>
          </p:cNvCxnSpPr>
          <p:nvPr/>
        </p:nvCxnSpPr>
        <p:spPr>
          <a:xfrm flipH="1">
            <a:off x="6186523" y="2240493"/>
            <a:ext cx="868160" cy="1145337"/>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a:endCxn id="9" idx="3"/>
          </p:cNvCxnSpPr>
          <p:nvPr/>
        </p:nvCxnSpPr>
        <p:spPr>
          <a:xfrm flipH="1">
            <a:off x="6186523" y="3009305"/>
            <a:ext cx="868160" cy="658323"/>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2" idx="0"/>
          </p:cNvCxnSpPr>
          <p:nvPr/>
        </p:nvCxnSpPr>
        <p:spPr>
          <a:xfrm flipV="1">
            <a:off x="3091091" y="3808527"/>
            <a:ext cx="1144025" cy="868427"/>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31758" y="4676954"/>
            <a:ext cx="3318665" cy="646331"/>
          </a:xfrm>
          <a:prstGeom prst="rect">
            <a:avLst/>
          </a:prstGeom>
          <a:noFill/>
        </p:spPr>
        <p:txBody>
          <a:bodyPr wrap="none" rtlCol="0">
            <a:spAutoFit/>
          </a:bodyPr>
          <a:lstStyle/>
          <a:p>
            <a:pPr algn="ctr"/>
            <a:r>
              <a:rPr lang="en-US" dirty="0"/>
              <a:t>Repeated measures at sites can’t </a:t>
            </a:r>
          </a:p>
          <a:p>
            <a:pPr algn="ctr"/>
            <a:r>
              <a:rPr lang="en-US" dirty="0"/>
              <a:t>be treated as independent</a:t>
            </a:r>
          </a:p>
        </p:txBody>
      </p:sp>
    </p:spTree>
    <p:extLst>
      <p:ext uri="{BB962C8B-B14F-4D97-AF65-F5344CB8AC3E}">
        <p14:creationId xmlns:p14="http://schemas.microsoft.com/office/powerpoint/2010/main" val="1662823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grpSp>
        <p:nvGrpSpPr>
          <p:cNvPr id="12" name="Group 11"/>
          <p:cNvGrpSpPr/>
          <p:nvPr/>
        </p:nvGrpSpPr>
        <p:grpSpPr>
          <a:xfrm>
            <a:off x="6493042" y="1747765"/>
            <a:ext cx="5370762" cy="875119"/>
            <a:chOff x="310895" y="3418087"/>
            <a:chExt cx="4910812" cy="800174"/>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9559" b="18481"/>
            <a:stretch/>
          </p:blipFill>
          <p:spPr>
            <a:xfrm>
              <a:off x="310895" y="3418087"/>
              <a:ext cx="4910812" cy="800174"/>
            </a:xfrm>
            <a:prstGeom prst="rect">
              <a:avLst/>
            </a:prstGeom>
          </p:spPr>
        </p:pic>
        <p:sp>
          <p:nvSpPr>
            <p:cNvPr id="8" name="Rectangle 7"/>
            <p:cNvSpPr/>
            <p:nvPr/>
          </p:nvSpPr>
          <p:spPr>
            <a:xfrm>
              <a:off x="1540042" y="3418087"/>
              <a:ext cx="1319845" cy="263575"/>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042" y="2622884"/>
            <a:ext cx="5370762" cy="35951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32" y="2618414"/>
            <a:ext cx="5231498" cy="35995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232" y="1733952"/>
            <a:ext cx="5231498" cy="884462"/>
          </a:xfrm>
          <a:prstGeom prst="rect">
            <a:avLst/>
          </a:prstGeom>
        </p:spPr>
      </p:pic>
      <p:sp>
        <p:nvSpPr>
          <p:cNvPr id="17" name="Rectangle 16"/>
          <p:cNvSpPr/>
          <p:nvPr/>
        </p:nvSpPr>
        <p:spPr>
          <a:xfrm>
            <a:off x="1949859" y="1733951"/>
            <a:ext cx="793341" cy="302075"/>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364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sp>
        <p:nvSpPr>
          <p:cNvPr id="3" name="Rectangle 2"/>
          <p:cNvSpPr/>
          <p:nvPr/>
        </p:nvSpPr>
        <p:spPr>
          <a:xfrm>
            <a:off x="214642" y="1109317"/>
            <a:ext cx="11732716" cy="523220"/>
          </a:xfrm>
          <a:prstGeom prst="rect">
            <a:avLst/>
          </a:prstGeom>
        </p:spPr>
        <p:txBody>
          <a:bodyPr wrap="square">
            <a:spAutoFit/>
          </a:bodyPr>
          <a:lstStyle/>
          <a:p>
            <a:r>
              <a:rPr lang="en-US" sz="2800" dirty="0"/>
              <a:t>Mixed effect models can be fit using the LME function from the package </a:t>
            </a:r>
            <a:r>
              <a:rPr lang="en-US" sz="2800" dirty="0" err="1"/>
              <a:t>nlme</a:t>
            </a:r>
            <a:r>
              <a:rPr lang="en-US" sz="2800" dirty="0"/>
              <a:t>.</a:t>
            </a:r>
          </a:p>
        </p:txBody>
      </p:sp>
      <p:grpSp>
        <p:nvGrpSpPr>
          <p:cNvPr id="12" name="Group 11"/>
          <p:cNvGrpSpPr/>
          <p:nvPr/>
        </p:nvGrpSpPr>
        <p:grpSpPr>
          <a:xfrm>
            <a:off x="0" y="1584824"/>
            <a:ext cx="3675552" cy="4641920"/>
            <a:chOff x="0" y="1584824"/>
            <a:chExt cx="3675552" cy="464192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747"/>
              <a:ext cx="3675552" cy="40369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2" y="1584824"/>
              <a:ext cx="3662990" cy="606926"/>
            </a:xfrm>
            <a:prstGeom prst="rect">
              <a:avLst/>
            </a:prstGeom>
          </p:spPr>
        </p:pic>
      </p:grpSp>
      <p:grpSp>
        <p:nvGrpSpPr>
          <p:cNvPr id="13" name="Group 12"/>
          <p:cNvGrpSpPr/>
          <p:nvPr/>
        </p:nvGrpSpPr>
        <p:grpSpPr>
          <a:xfrm>
            <a:off x="3962392" y="1590968"/>
            <a:ext cx="3893608" cy="4635776"/>
            <a:chOff x="3962392" y="1590968"/>
            <a:chExt cx="3893608" cy="463577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393" y="2189747"/>
              <a:ext cx="3893607" cy="403699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392" y="1590968"/>
              <a:ext cx="3443588" cy="611478"/>
            </a:xfrm>
            <a:prstGeom prst="rect">
              <a:avLst/>
            </a:prstGeom>
          </p:spPr>
        </p:pic>
      </p:grpSp>
      <p:grpSp>
        <p:nvGrpSpPr>
          <p:cNvPr id="14" name="Group 13"/>
          <p:cNvGrpSpPr/>
          <p:nvPr/>
        </p:nvGrpSpPr>
        <p:grpSpPr>
          <a:xfrm>
            <a:off x="8142841" y="1572792"/>
            <a:ext cx="4049159" cy="4653952"/>
            <a:chOff x="8142841" y="1572792"/>
            <a:chExt cx="4049159" cy="46539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2842" y="2189746"/>
              <a:ext cx="4049158" cy="403699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2841" y="1572792"/>
              <a:ext cx="3770928" cy="629654"/>
            </a:xfrm>
            <a:prstGeom prst="rect">
              <a:avLst/>
            </a:prstGeom>
          </p:spPr>
        </p:pic>
      </p:grpSp>
      <p:sp>
        <p:nvSpPr>
          <p:cNvPr id="15" name="TextBox 14"/>
          <p:cNvSpPr txBox="1"/>
          <p:nvPr/>
        </p:nvSpPr>
        <p:spPr>
          <a:xfrm>
            <a:off x="1684421" y="6328611"/>
            <a:ext cx="9252276" cy="369332"/>
          </a:xfrm>
          <a:prstGeom prst="rect">
            <a:avLst/>
          </a:prstGeom>
          <a:noFill/>
        </p:spPr>
        <p:txBody>
          <a:bodyPr wrap="none" rtlCol="0">
            <a:spAutoFit/>
          </a:bodyPr>
          <a:lstStyle/>
          <a:p>
            <a:r>
              <a:rPr lang="en-US" dirty="0"/>
              <a:t>If you report your </a:t>
            </a:r>
            <a:r>
              <a:rPr lang="en-US" dirty="0" err="1"/>
              <a:t>df</a:t>
            </a:r>
            <a:r>
              <a:rPr lang="en-US" dirty="0"/>
              <a:t> with your F-statistic the reviewer will know if you did the right type of model</a:t>
            </a:r>
          </a:p>
        </p:txBody>
      </p:sp>
    </p:spTree>
    <p:extLst>
      <p:ext uri="{BB962C8B-B14F-4D97-AF65-F5344CB8AC3E}">
        <p14:creationId xmlns:p14="http://schemas.microsoft.com/office/powerpoint/2010/main" val="497468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dirty="0">
                <a:solidFill>
                  <a:schemeClr val="bg1"/>
                </a:solidFill>
              </a:rPr>
              <a:t>Considerations for models with random effects</a:t>
            </a:r>
            <a:endParaRPr lang="en-US" b="1" dirty="0">
              <a:solidFill>
                <a:schemeClr val="bg1"/>
              </a:solidFill>
            </a:endParaRPr>
          </a:p>
        </p:txBody>
      </p:sp>
      <p:sp>
        <p:nvSpPr>
          <p:cNvPr id="3" name="TextBox 2"/>
          <p:cNvSpPr txBox="1"/>
          <p:nvPr/>
        </p:nvSpPr>
        <p:spPr>
          <a:xfrm>
            <a:off x="409074" y="1263316"/>
            <a:ext cx="11178188" cy="2251065"/>
          </a:xfrm>
          <a:prstGeom prst="rect">
            <a:avLst/>
          </a:prstGeom>
          <a:noFill/>
        </p:spPr>
        <p:txBody>
          <a:bodyPr wrap="none" rtlCol="0">
            <a:spAutoFit/>
          </a:bodyPr>
          <a:lstStyle/>
          <a:p>
            <a:pPr marL="285750" indent="-285750">
              <a:lnSpc>
                <a:spcPct val="150000"/>
              </a:lnSpc>
              <a:buFont typeface="Arial" charset="0"/>
              <a:buChar char="•"/>
            </a:pPr>
            <a:r>
              <a:rPr lang="en-US" sz="2400" dirty="0"/>
              <a:t>Most software will assume that all factors are fixed unless you specify them as mixed. </a:t>
            </a:r>
          </a:p>
          <a:p>
            <a:pPr marL="285750" indent="-285750">
              <a:lnSpc>
                <a:spcPct val="150000"/>
              </a:lnSpc>
              <a:buFont typeface="Arial" charset="0"/>
              <a:buChar char="•"/>
            </a:pPr>
            <a:r>
              <a:rPr lang="en-US" sz="2400" dirty="0"/>
              <a:t>Designating factors as random effects takes extra work. </a:t>
            </a:r>
          </a:p>
          <a:p>
            <a:pPr marL="285750" indent="-285750">
              <a:lnSpc>
                <a:spcPct val="150000"/>
              </a:lnSpc>
              <a:buFont typeface="Arial" charset="0"/>
              <a:buChar char="•"/>
            </a:pPr>
            <a:r>
              <a:rPr lang="en-US" sz="2400" dirty="0"/>
              <a:t>The lm function treats all predictors as fixed effects. </a:t>
            </a:r>
          </a:p>
          <a:p>
            <a:pPr marL="285750" indent="-285750">
              <a:lnSpc>
                <a:spcPct val="150000"/>
              </a:lnSpc>
              <a:buFont typeface="Arial" charset="0"/>
              <a:buChar char="•"/>
            </a:pPr>
            <a:r>
              <a:rPr lang="en-US" sz="2400" dirty="0"/>
              <a:t>Treating random effects as fixed effects is fundamentally wrong.</a:t>
            </a:r>
          </a:p>
        </p:txBody>
      </p:sp>
    </p:spTree>
    <p:extLst>
      <p:ext uri="{BB962C8B-B14F-4D97-AF65-F5344CB8AC3E}">
        <p14:creationId xmlns:p14="http://schemas.microsoft.com/office/powerpoint/2010/main" val="120506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4 Types of outliers</a:t>
            </a:r>
          </a:p>
        </p:txBody>
      </p:sp>
      <p:sp>
        <p:nvSpPr>
          <p:cNvPr id="6" name="TextBox 5"/>
          <p:cNvSpPr txBox="1"/>
          <p:nvPr/>
        </p:nvSpPr>
        <p:spPr>
          <a:xfrm>
            <a:off x="457200" y="1095437"/>
            <a:ext cx="5306774" cy="369332"/>
          </a:xfrm>
          <a:prstGeom prst="rect">
            <a:avLst/>
          </a:prstGeom>
          <a:noFill/>
        </p:spPr>
        <p:txBody>
          <a:bodyPr wrap="none" rtlCol="0">
            <a:spAutoFit/>
          </a:bodyPr>
          <a:lstStyle/>
          <a:p>
            <a:r>
              <a:rPr lang="en-US" dirty="0"/>
              <a:t>1) Obviously erroneously recorded or measured data</a:t>
            </a:r>
          </a:p>
        </p:txBody>
      </p:sp>
      <p:sp>
        <p:nvSpPr>
          <p:cNvPr id="12" name="TextBox 11"/>
          <p:cNvSpPr txBox="1"/>
          <p:nvPr/>
        </p:nvSpPr>
        <p:spPr>
          <a:xfrm>
            <a:off x="476259" y="3656633"/>
            <a:ext cx="5994400" cy="646331"/>
          </a:xfrm>
          <a:prstGeom prst="rect">
            <a:avLst/>
          </a:prstGeom>
          <a:noFill/>
        </p:spPr>
        <p:txBody>
          <a:bodyPr wrap="square" rtlCol="0">
            <a:spAutoFit/>
          </a:bodyPr>
          <a:lstStyle/>
          <a:p>
            <a:r>
              <a:rPr lang="en-US" dirty="0"/>
              <a:t>2) Extreme data point that doesn’t impact statistic of interest but does impact p-value. </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9931" r="8609" b="5403"/>
          <a:stretch/>
        </p:blipFill>
        <p:spPr>
          <a:xfrm>
            <a:off x="7700211" y="4375581"/>
            <a:ext cx="3609399" cy="242226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9931" r="8609" b="5367"/>
          <a:stretch/>
        </p:blipFill>
        <p:spPr>
          <a:xfrm>
            <a:off x="7700211" y="1447840"/>
            <a:ext cx="3625672" cy="243435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19931" r="8609" b="5720"/>
          <a:stretch/>
        </p:blipFill>
        <p:spPr>
          <a:xfrm>
            <a:off x="1487237" y="4302963"/>
            <a:ext cx="3635468" cy="2429389"/>
          </a:xfrm>
          <a:prstGeom prst="rect">
            <a:avLst/>
          </a:prstGeom>
        </p:spPr>
      </p:pic>
      <p:sp>
        <p:nvSpPr>
          <p:cNvPr id="17" name="TextBox 16"/>
          <p:cNvSpPr txBox="1"/>
          <p:nvPr/>
        </p:nvSpPr>
        <p:spPr>
          <a:xfrm>
            <a:off x="7182736" y="3979799"/>
            <a:ext cx="4644348" cy="369332"/>
          </a:xfrm>
          <a:prstGeom prst="rect">
            <a:avLst/>
          </a:prstGeom>
          <a:noFill/>
        </p:spPr>
        <p:txBody>
          <a:bodyPr wrap="none" rtlCol="0">
            <a:spAutoFit/>
          </a:bodyPr>
          <a:lstStyle/>
          <a:p>
            <a:r>
              <a:rPr lang="en-US" dirty="0"/>
              <a:t>4) Extreme data point that creates significance. </a:t>
            </a:r>
          </a:p>
        </p:txBody>
      </p:sp>
      <p:sp>
        <p:nvSpPr>
          <p:cNvPr id="18" name="TextBox 17"/>
          <p:cNvSpPr txBox="1"/>
          <p:nvPr/>
        </p:nvSpPr>
        <p:spPr>
          <a:xfrm>
            <a:off x="6697331" y="1095437"/>
            <a:ext cx="5340629" cy="369332"/>
          </a:xfrm>
          <a:prstGeom prst="rect">
            <a:avLst/>
          </a:prstGeom>
          <a:noFill/>
        </p:spPr>
        <p:txBody>
          <a:bodyPr wrap="none" rtlCol="0">
            <a:spAutoFit/>
          </a:bodyPr>
          <a:lstStyle/>
          <a:p>
            <a:r>
              <a:rPr lang="en-US" dirty="0"/>
              <a:t>3) Extreme data point </a:t>
            </a:r>
            <a:r>
              <a:rPr lang="en-US"/>
              <a:t>that impacts </a:t>
            </a:r>
            <a:r>
              <a:rPr lang="en-US" dirty="0"/>
              <a:t>statistic of interest. </a:t>
            </a:r>
          </a:p>
        </p:txBody>
      </p:sp>
    </p:spTree>
    <p:extLst>
      <p:ext uri="{BB962C8B-B14F-4D97-AF65-F5344CB8AC3E}">
        <p14:creationId xmlns:p14="http://schemas.microsoft.com/office/powerpoint/2010/main" val="526522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Links</a:t>
            </a:r>
          </a:p>
        </p:txBody>
      </p:sp>
      <p:sp>
        <p:nvSpPr>
          <p:cNvPr id="3" name="TextBox 2"/>
          <p:cNvSpPr txBox="1"/>
          <p:nvPr/>
        </p:nvSpPr>
        <p:spPr>
          <a:xfrm>
            <a:off x="409074" y="1263316"/>
            <a:ext cx="9692012" cy="1477328"/>
          </a:xfrm>
          <a:prstGeom prst="rect">
            <a:avLst/>
          </a:prstGeom>
          <a:noFill/>
        </p:spPr>
        <p:txBody>
          <a:bodyPr wrap="none" rtlCol="0">
            <a:spAutoFit/>
          </a:bodyPr>
          <a:lstStyle/>
          <a:p>
            <a:r>
              <a:rPr lang="en-US" dirty="0" err="1">
                <a:hlinkClick r:id="rId2"/>
              </a:rPr>
              <a:t>MCMCMglmm</a:t>
            </a:r>
            <a:r>
              <a:rPr lang="en-US" dirty="0"/>
              <a:t>: Fit mixed models with phylogenetic or pedigree information in a Bayesian framework.</a:t>
            </a:r>
          </a:p>
          <a:p>
            <a:endParaRPr lang="en-US" dirty="0"/>
          </a:p>
          <a:p>
            <a:r>
              <a:rPr lang="en-US" dirty="0">
                <a:hlinkClick r:id="rId3"/>
              </a:rPr>
              <a:t>Outlier Package</a:t>
            </a:r>
            <a:r>
              <a:rPr lang="en-US" dirty="0"/>
              <a:t>: Apply outlier tests to identify possible outlier </a:t>
            </a:r>
            <a:r>
              <a:rPr lang="en-US" dirty="0" err="1"/>
              <a:t>datapoints</a:t>
            </a:r>
            <a:r>
              <a:rPr lang="en-US" dirty="0"/>
              <a:t> - I don</a:t>
            </a:r>
            <a:r>
              <a:rPr lang="mr-IN" dirty="0"/>
              <a:t>’</a:t>
            </a:r>
            <a:r>
              <a:rPr lang="en-US" dirty="0"/>
              <a:t>t recommend this.</a:t>
            </a:r>
          </a:p>
          <a:p>
            <a:endParaRPr lang="en-US" dirty="0"/>
          </a:p>
          <a:p>
            <a:endParaRPr lang="en-US" dirty="0"/>
          </a:p>
        </p:txBody>
      </p:sp>
      <p:sp>
        <p:nvSpPr>
          <p:cNvPr id="4" name="TextBox 3">
            <a:extLst>
              <a:ext uri="{FF2B5EF4-FFF2-40B4-BE49-F238E27FC236}">
                <a16:creationId xmlns:a16="http://schemas.microsoft.com/office/drawing/2014/main" id="{6311463A-7C6D-B24A-B91F-09B3D2B40394}"/>
              </a:ext>
            </a:extLst>
          </p:cNvPr>
          <p:cNvSpPr txBox="1"/>
          <p:nvPr/>
        </p:nvSpPr>
        <p:spPr>
          <a:xfrm>
            <a:off x="409074" y="3352800"/>
            <a:ext cx="7332072" cy="1754326"/>
          </a:xfrm>
          <a:prstGeom prst="rect">
            <a:avLst/>
          </a:prstGeom>
          <a:noFill/>
        </p:spPr>
        <p:txBody>
          <a:bodyPr wrap="none" rtlCol="0">
            <a:spAutoFit/>
          </a:bodyPr>
          <a:lstStyle/>
          <a:p>
            <a:r>
              <a:rPr lang="en-US" b="1" dirty="0">
                <a:solidFill>
                  <a:srgbClr val="C00000"/>
                </a:solidFill>
              </a:rPr>
              <a:t>If time permits: repeated median regression (Theil-Sen Estimator)</a:t>
            </a:r>
          </a:p>
          <a:p>
            <a:pPr marL="285750" indent="-285750">
              <a:buFontTx/>
              <a:buChar char="-"/>
            </a:pPr>
            <a:r>
              <a:rPr lang="en-US" b="1" dirty="0">
                <a:solidFill>
                  <a:srgbClr val="C00000"/>
                </a:solidFill>
              </a:rPr>
              <a:t>simulate x and y with medium strength relationship and add one outlier</a:t>
            </a:r>
          </a:p>
          <a:p>
            <a:pPr marL="285750" indent="-285750">
              <a:buFontTx/>
              <a:buChar char="-"/>
            </a:pPr>
            <a:r>
              <a:rPr lang="en-US" b="1" dirty="0">
                <a:solidFill>
                  <a:srgbClr val="C00000"/>
                </a:solidFill>
              </a:rPr>
              <a:t>standard regression record Beta</a:t>
            </a:r>
          </a:p>
          <a:p>
            <a:pPr marL="285750" indent="-285750">
              <a:buFontTx/>
              <a:buChar char="-"/>
            </a:pPr>
            <a:r>
              <a:rPr lang="en-US" b="1" dirty="0">
                <a:solidFill>
                  <a:srgbClr val="C00000"/>
                </a:solidFill>
              </a:rPr>
              <a:t>record slope between all pairs and find median slope</a:t>
            </a:r>
          </a:p>
          <a:p>
            <a:pPr marL="285750" indent="-285750">
              <a:buFontTx/>
              <a:buChar char="-"/>
            </a:pPr>
            <a:r>
              <a:rPr lang="en-US" b="1" dirty="0">
                <a:solidFill>
                  <a:srgbClr val="C00000"/>
                </a:solidFill>
              </a:rPr>
              <a:t>repeat standard regression without outlier</a:t>
            </a:r>
          </a:p>
          <a:p>
            <a:pPr marL="285750" indent="-285750">
              <a:buFontTx/>
              <a:buChar char="-"/>
            </a:pPr>
            <a:endParaRPr lang="en-US" b="1" dirty="0">
              <a:solidFill>
                <a:srgbClr val="C00000"/>
              </a:solidFill>
            </a:endParaRPr>
          </a:p>
        </p:txBody>
      </p:sp>
    </p:spTree>
    <p:extLst>
      <p:ext uri="{BB962C8B-B14F-4D97-AF65-F5344CB8AC3E}">
        <p14:creationId xmlns:p14="http://schemas.microsoft.com/office/powerpoint/2010/main" val="1930269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a:t>
            </a:r>
          </a:p>
          <a:p>
            <a:endParaRPr lang="en-US" sz="1000" dirty="0"/>
          </a:p>
        </p:txBody>
      </p:sp>
      <p:sp>
        <p:nvSpPr>
          <p:cNvPr id="7" name="TextBox 6">
            <a:extLst>
              <a:ext uri="{FF2B5EF4-FFF2-40B4-BE49-F238E27FC236}">
                <a16:creationId xmlns:a16="http://schemas.microsoft.com/office/drawing/2014/main" id="{ED9EEDE9-3F9A-F741-B27A-29B705E01C4F}"/>
              </a:ext>
            </a:extLst>
          </p:cNvPr>
          <p:cNvSpPr txBox="1"/>
          <p:nvPr/>
        </p:nvSpPr>
        <p:spPr>
          <a:xfrm>
            <a:off x="1196740" y="1463039"/>
            <a:ext cx="8893743" cy="2677656"/>
          </a:xfrm>
          <a:prstGeom prst="rect">
            <a:avLst/>
          </a:prstGeom>
          <a:noFill/>
        </p:spPr>
        <p:txBody>
          <a:bodyPr wrap="square" rtlCol="0">
            <a:spAutoFit/>
          </a:bodyPr>
          <a:lstStyle/>
          <a:p>
            <a:r>
              <a:rPr lang="en-US" sz="2400" b="1" dirty="0"/>
              <a:t>GWAS: Genome wide association study.</a:t>
            </a:r>
          </a:p>
          <a:p>
            <a:endParaRPr lang="en-US" sz="2400" dirty="0"/>
          </a:p>
          <a:p>
            <a:r>
              <a:rPr lang="en-US" sz="2400" dirty="0"/>
              <a:t>The goal of GWAS is to determine what genes have alleles that are responsible for a trait of interest. The trait can be any measurable trait in any organism that you wish to study. For instance, a disease in humans, an economically important trait of a crop or domestic animal, an adaptation like a certain color pattern in birds, etc.</a:t>
            </a:r>
          </a:p>
        </p:txBody>
      </p:sp>
    </p:spTree>
    <p:extLst>
      <p:ext uri="{BB962C8B-B14F-4D97-AF65-F5344CB8AC3E}">
        <p14:creationId xmlns:p14="http://schemas.microsoft.com/office/powerpoint/2010/main" val="254742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Discrete condition (often disease)</a:t>
            </a:r>
          </a:p>
          <a:p>
            <a:endParaRPr lang="en-US" sz="1000" dirty="0"/>
          </a:p>
        </p:txBody>
      </p:sp>
      <p:pic>
        <p:nvPicPr>
          <p:cNvPr id="7170" name="Picture 2" descr="What are genome wide association studies (GWAS)? | GWAS Catalog">
            <a:extLst>
              <a:ext uri="{FF2B5EF4-FFF2-40B4-BE49-F238E27FC236}">
                <a16:creationId xmlns:a16="http://schemas.microsoft.com/office/drawing/2014/main" id="{79A6FE6F-A392-F547-A6B2-278B72955D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439"/>
          <a:stretch/>
        </p:blipFill>
        <p:spPr bwMode="auto">
          <a:xfrm>
            <a:off x="1981200" y="958850"/>
            <a:ext cx="8229600" cy="2893100"/>
          </a:xfrm>
          <a:prstGeom prst="rect">
            <a:avLst/>
          </a:prstGeom>
          <a:noFill/>
          <a:extLst>
            <a:ext uri="{909E8E84-426E-40DD-AFC4-6F175D3DCCD1}">
              <a14:hiddenFill xmlns:a14="http://schemas.microsoft.com/office/drawing/2010/main">
                <a:solidFill>
                  <a:srgbClr val="FFFFFF"/>
                </a:solidFill>
              </a14:hiddenFill>
            </a:ext>
          </a:extLst>
        </p:spPr>
      </p:pic>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2438400" y="3872116"/>
            <a:ext cx="7772400" cy="2893100"/>
          </a:xfrm>
          <a:prstGeom prst="rect">
            <a:avLst/>
          </a:prstGeom>
          <a:noFill/>
        </p:spPr>
        <p:txBody>
          <a:bodyPr wrap="square" rtlCol="0">
            <a:spAutoFit/>
          </a:bodyPr>
          <a:lstStyle/>
          <a:p>
            <a:r>
              <a:rPr lang="en-US" sz="1400" dirty="0">
                <a:latin typeface="Courier New" panose="02070309020205020404" pitchFamily="49" charset="0"/>
                <a:ea typeface="Arial Unicode MS" panose="020B0604020202020204" pitchFamily="34" charset="-128"/>
                <a:cs typeface="Courier New" panose="02070309020205020404" pitchFamily="49" charset="0"/>
              </a:rPr>
              <a:t>&gt;case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&gt;case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AGTTGACTACTGCATACTCGTGCTAGCTGACTGTCGTACGTACGTAGCTAGTGATCGATCGATGCTAGCTA&gt;case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&gt;control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AGTTGACTACTGCATACTCGTGCTAGCTGACTGTCGTACGTACGTAGCTAGTGATCGATCGATGCTAGCTA&gt;control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&gt;control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a:t>
            </a:r>
          </a:p>
          <a:p>
            <a:endParaRPr lang="en-US" sz="1400" dirty="0">
              <a:latin typeface="Courier New" panose="02070309020205020404" pitchFamily="49" charset="0"/>
              <a:ea typeface="Arial Unicode MS" panose="020B0604020202020204" pitchFamily="34" charset="-128"/>
              <a:cs typeface="Courier New" panose="02070309020205020404" pitchFamily="49" charset="0"/>
            </a:endParaRPr>
          </a:p>
        </p:txBody>
      </p:sp>
    </p:spTree>
    <p:extLst>
      <p:ext uri="{BB962C8B-B14F-4D97-AF65-F5344CB8AC3E}">
        <p14:creationId xmlns:p14="http://schemas.microsoft.com/office/powerpoint/2010/main" val="377092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2438400" y="3872116"/>
            <a:ext cx="7772400" cy="2893100"/>
          </a:xfrm>
          <a:prstGeom prst="rect">
            <a:avLst/>
          </a:prstGeom>
          <a:noFill/>
        </p:spPr>
        <p:txBody>
          <a:bodyPr wrap="square" rtlCol="0">
            <a:spAutoFit/>
          </a:bodyPr>
          <a:lstStyle/>
          <a:p>
            <a:r>
              <a:rPr lang="en-US" sz="1400" dirty="0">
                <a:latin typeface="Courier New" panose="02070309020205020404" pitchFamily="49" charset="0"/>
                <a:ea typeface="Arial Unicode MS" panose="020B0604020202020204" pitchFamily="34" charset="-128"/>
                <a:cs typeface="Courier New" panose="02070309020205020404" pitchFamily="49" charset="0"/>
              </a:rPr>
              <a:t>&gt;sample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AGTTGACTACTGCATACTCGTGCTAGCTGACTGTCGTACGTACGTAGCTAGTGATCGATCGATGCTAGCTA&gt;sample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4</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AGTTGACTACTGCATACTCGTGCTAGCTGACTGTCGTACGTACGTAGCTAGTGATCGATCGATGCTAGCTA&gt;sample 5</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6</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a:t>
            </a:r>
          </a:p>
          <a:p>
            <a:endParaRPr lang="en-US" sz="1400" dirty="0">
              <a:latin typeface="Courier New" panose="02070309020205020404" pitchFamily="49" charset="0"/>
              <a:ea typeface="Arial Unicode MS" panose="020B0604020202020204" pitchFamily="34" charset="-128"/>
              <a:cs typeface="Courier New" panose="02070309020205020404" pitchFamily="49" charset="0"/>
            </a:endParaRPr>
          </a:p>
        </p:txBody>
      </p:sp>
      <p:pic>
        <p:nvPicPr>
          <p:cNvPr id="6" name="Graphic 5" descr="Cow">
            <a:extLst>
              <a:ext uri="{FF2B5EF4-FFF2-40B4-BE49-F238E27FC236}">
                <a16:creationId xmlns:a16="http://schemas.microsoft.com/office/drawing/2014/main" id="{B9B5825A-9469-0749-B4CE-914750BE37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5117" y="1260028"/>
            <a:ext cx="914400" cy="914400"/>
          </a:xfrm>
          <a:prstGeom prst="rect">
            <a:avLst/>
          </a:prstGeom>
        </p:spPr>
      </p:pic>
      <p:pic>
        <p:nvPicPr>
          <p:cNvPr id="10" name="Graphic 9" descr="Cow">
            <a:extLst>
              <a:ext uri="{FF2B5EF4-FFF2-40B4-BE49-F238E27FC236}">
                <a16:creationId xmlns:a16="http://schemas.microsoft.com/office/drawing/2014/main" id="{88A0277C-B544-8D4B-B2BE-56CB69FAE3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0748" y="2261272"/>
            <a:ext cx="914400" cy="914400"/>
          </a:xfrm>
          <a:prstGeom prst="rect">
            <a:avLst/>
          </a:prstGeom>
        </p:spPr>
      </p:pic>
      <p:pic>
        <p:nvPicPr>
          <p:cNvPr id="11" name="Graphic 10" descr="Cow">
            <a:extLst>
              <a:ext uri="{FF2B5EF4-FFF2-40B4-BE49-F238E27FC236}">
                <a16:creationId xmlns:a16="http://schemas.microsoft.com/office/drawing/2014/main" id="{8189CD77-4201-244D-AD49-8031E612BD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4600" y="958656"/>
            <a:ext cx="914400" cy="914400"/>
          </a:xfrm>
          <a:prstGeom prst="rect">
            <a:avLst/>
          </a:prstGeom>
        </p:spPr>
      </p:pic>
      <p:pic>
        <p:nvPicPr>
          <p:cNvPr id="12" name="Graphic 11" descr="Cow">
            <a:extLst>
              <a:ext uri="{FF2B5EF4-FFF2-40B4-BE49-F238E27FC236}">
                <a16:creationId xmlns:a16="http://schemas.microsoft.com/office/drawing/2014/main" id="{8EDA1030-E186-3544-87D6-0460FECF47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7760" y="2108872"/>
            <a:ext cx="914400" cy="914400"/>
          </a:xfrm>
          <a:prstGeom prst="rect">
            <a:avLst/>
          </a:prstGeom>
        </p:spPr>
      </p:pic>
      <p:pic>
        <p:nvPicPr>
          <p:cNvPr id="13" name="Graphic 12" descr="Cow">
            <a:extLst>
              <a:ext uri="{FF2B5EF4-FFF2-40B4-BE49-F238E27FC236}">
                <a16:creationId xmlns:a16="http://schemas.microsoft.com/office/drawing/2014/main" id="{EC1AD995-3279-FE40-9C08-D9A5878769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3360" y="958656"/>
            <a:ext cx="914400" cy="914400"/>
          </a:xfrm>
          <a:prstGeom prst="rect">
            <a:avLst/>
          </a:prstGeom>
        </p:spPr>
      </p:pic>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2324" y="1061600"/>
            <a:ext cx="914400" cy="914400"/>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4357" y="1873056"/>
            <a:ext cx="914400" cy="914400"/>
          </a:xfrm>
          <a:prstGeom prst="rect">
            <a:avLst/>
          </a:prstGeom>
        </p:spPr>
      </p:pic>
      <p:pic>
        <p:nvPicPr>
          <p:cNvPr id="16" name="Graphic 15" descr="Cow">
            <a:extLst>
              <a:ext uri="{FF2B5EF4-FFF2-40B4-BE49-F238E27FC236}">
                <a16:creationId xmlns:a16="http://schemas.microsoft.com/office/drawing/2014/main" id="{D3BEAE1B-CDC6-EE41-9E82-5BE80392B9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254" y="2269912"/>
            <a:ext cx="914400" cy="914400"/>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4052" y="2146260"/>
            <a:ext cx="914400" cy="914400"/>
          </a:xfrm>
          <a:prstGeom prst="rect">
            <a:avLst/>
          </a:prstGeom>
        </p:spPr>
      </p:pic>
    </p:spTree>
    <p:extLst>
      <p:ext uri="{BB962C8B-B14F-4D97-AF65-F5344CB8AC3E}">
        <p14:creationId xmlns:p14="http://schemas.microsoft.com/office/powerpoint/2010/main" val="85648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593767" y="1056625"/>
            <a:ext cx="5054533" cy="5262979"/>
          </a:xfrm>
          <a:prstGeom prst="rect">
            <a:avLst/>
          </a:prstGeom>
          <a:noFill/>
        </p:spPr>
        <p:txBody>
          <a:bodyPr wrap="square" rtlCol="0">
            <a:spAutoFit/>
          </a:bodyPr>
          <a:lstStyle/>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p:txBody>
      </p:sp>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4" y="2974751"/>
            <a:ext cx="338842" cy="338842"/>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1326730"/>
            <a:ext cx="338842" cy="338842"/>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2210149"/>
            <a:ext cx="338842" cy="338842"/>
          </a:xfrm>
          <a:prstGeom prst="rect">
            <a:avLst/>
          </a:prstGeom>
        </p:spPr>
      </p:pic>
      <p:sp>
        <p:nvSpPr>
          <p:cNvPr id="3" name="Rectangle 2">
            <a:extLst>
              <a:ext uri="{FF2B5EF4-FFF2-40B4-BE49-F238E27FC236}">
                <a16:creationId xmlns:a16="http://schemas.microsoft.com/office/drawing/2014/main" id="{EA2F97B6-3119-AA43-B5B0-D323660617A5}"/>
              </a:ext>
            </a:extLst>
          </p:cNvPr>
          <p:cNvSpPr/>
          <p:nvPr/>
        </p:nvSpPr>
        <p:spPr>
          <a:xfrm>
            <a:off x="7493331" y="1479279"/>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ow">
            <a:extLst>
              <a:ext uri="{FF2B5EF4-FFF2-40B4-BE49-F238E27FC236}">
                <a16:creationId xmlns:a16="http://schemas.microsoft.com/office/drawing/2014/main" id="{075737E2-C1EE-CF40-AFD7-8FC51ACE5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5" y="4778427"/>
            <a:ext cx="338842" cy="338842"/>
          </a:xfrm>
          <a:prstGeom prst="rect">
            <a:avLst/>
          </a:prstGeom>
        </p:spPr>
      </p:pic>
      <p:pic>
        <p:nvPicPr>
          <p:cNvPr id="19" name="Graphic 18" descr="Cow">
            <a:extLst>
              <a:ext uri="{FF2B5EF4-FFF2-40B4-BE49-F238E27FC236}">
                <a16:creationId xmlns:a16="http://schemas.microsoft.com/office/drawing/2014/main" id="{B50CB5B2-F96E-6E4A-8440-51C83B6D4F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5596705"/>
            <a:ext cx="338842" cy="338842"/>
          </a:xfrm>
          <a:prstGeom prst="rect">
            <a:avLst/>
          </a:prstGeom>
        </p:spPr>
      </p:pic>
      <p:pic>
        <p:nvPicPr>
          <p:cNvPr id="20" name="Graphic 19" descr="Cow">
            <a:extLst>
              <a:ext uri="{FF2B5EF4-FFF2-40B4-BE49-F238E27FC236}">
                <a16:creationId xmlns:a16="http://schemas.microsoft.com/office/drawing/2014/main" id="{B5C2BF80-AD66-FB48-AFD8-076ACF5F6C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3928420"/>
            <a:ext cx="338842" cy="338842"/>
          </a:xfrm>
          <a:prstGeom prst="rect">
            <a:avLst/>
          </a:prstGeom>
        </p:spPr>
      </p:pic>
      <p:sp>
        <p:nvSpPr>
          <p:cNvPr id="5" name="Rectangle 4">
            <a:extLst>
              <a:ext uri="{FF2B5EF4-FFF2-40B4-BE49-F238E27FC236}">
                <a16:creationId xmlns:a16="http://schemas.microsoft.com/office/drawing/2014/main" id="{1D2FF24C-A651-6246-B47B-BD329A0ED98C}"/>
              </a:ext>
            </a:extLst>
          </p:cNvPr>
          <p:cNvSpPr/>
          <p:nvPr/>
        </p:nvSpPr>
        <p:spPr>
          <a:xfrm>
            <a:off x="593767" y="105662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6329D9-1227-7843-AF76-BF12807ACDFF}"/>
              </a:ext>
            </a:extLst>
          </p:cNvPr>
          <p:cNvSpPr/>
          <p:nvPr/>
        </p:nvSpPr>
        <p:spPr>
          <a:xfrm>
            <a:off x="593766" y="192110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2EE3E2-F339-064D-AEDB-63A2DC03302A}"/>
              </a:ext>
            </a:extLst>
          </p:cNvPr>
          <p:cNvSpPr/>
          <p:nvPr/>
        </p:nvSpPr>
        <p:spPr>
          <a:xfrm>
            <a:off x="593765" y="278542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3AEF3D-BC64-FD45-814E-23231BBA6FA7}"/>
              </a:ext>
            </a:extLst>
          </p:cNvPr>
          <p:cNvSpPr/>
          <p:nvPr/>
        </p:nvSpPr>
        <p:spPr>
          <a:xfrm>
            <a:off x="593764" y="363019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ACF5ED-A23A-9540-AD68-50E9E0A74E8E}"/>
              </a:ext>
            </a:extLst>
          </p:cNvPr>
          <p:cNvSpPr/>
          <p:nvPr/>
        </p:nvSpPr>
        <p:spPr>
          <a:xfrm>
            <a:off x="593764" y="448263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0DE2F-7925-8244-857B-13A3532CA626}"/>
              </a:ext>
            </a:extLst>
          </p:cNvPr>
          <p:cNvSpPr/>
          <p:nvPr/>
        </p:nvSpPr>
        <p:spPr>
          <a:xfrm>
            <a:off x="593763" y="532660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2DEFDD-1584-524E-8C05-2D63C38304B6}"/>
              </a:ext>
            </a:extLst>
          </p:cNvPr>
          <p:cNvSpPr txBox="1"/>
          <p:nvPr/>
        </p:nvSpPr>
        <p:spPr>
          <a:xfrm>
            <a:off x="7584846" y="4377618"/>
            <a:ext cx="3074431" cy="369332"/>
          </a:xfrm>
          <a:prstGeom prst="rect">
            <a:avLst/>
          </a:prstGeom>
          <a:noFill/>
        </p:spPr>
        <p:txBody>
          <a:bodyPr wrap="none" rtlCol="0">
            <a:spAutoFit/>
          </a:bodyPr>
          <a:lstStyle/>
          <a:p>
            <a:r>
              <a:rPr lang="en-US" dirty="0"/>
              <a:t>AA                   AT                      TT</a:t>
            </a:r>
          </a:p>
        </p:txBody>
      </p:sp>
      <p:pic>
        <p:nvPicPr>
          <p:cNvPr id="26" name="Graphic 25" descr="Cow">
            <a:extLst>
              <a:ext uri="{FF2B5EF4-FFF2-40B4-BE49-F238E27FC236}">
                <a16:creationId xmlns:a16="http://schemas.microsoft.com/office/drawing/2014/main" id="{C93891AE-9048-234A-AF49-7939E4D5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3018" y="3994441"/>
            <a:ext cx="338842" cy="338842"/>
          </a:xfrm>
          <a:prstGeom prst="rect">
            <a:avLst/>
          </a:prstGeom>
        </p:spPr>
      </p:pic>
      <p:pic>
        <p:nvPicPr>
          <p:cNvPr id="27" name="Graphic 26" descr="Cow">
            <a:extLst>
              <a:ext uri="{FF2B5EF4-FFF2-40B4-BE49-F238E27FC236}">
                <a16:creationId xmlns:a16="http://schemas.microsoft.com/office/drawing/2014/main" id="{29D8598B-5783-6640-BB49-437DBF6A3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2312" y="1402254"/>
            <a:ext cx="338842" cy="338842"/>
          </a:xfrm>
          <a:prstGeom prst="rect">
            <a:avLst/>
          </a:prstGeom>
        </p:spPr>
      </p:pic>
      <p:pic>
        <p:nvPicPr>
          <p:cNvPr id="28" name="Graphic 27" descr="Cow">
            <a:extLst>
              <a:ext uri="{FF2B5EF4-FFF2-40B4-BE49-F238E27FC236}">
                <a16:creationId xmlns:a16="http://schemas.microsoft.com/office/drawing/2014/main" id="{EE5E2AC9-8F72-5447-B59C-A04C7396D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3829" y="2664397"/>
            <a:ext cx="338842" cy="338842"/>
          </a:xfrm>
          <a:prstGeom prst="rect">
            <a:avLst/>
          </a:prstGeom>
        </p:spPr>
      </p:pic>
      <p:sp>
        <p:nvSpPr>
          <p:cNvPr id="9" name="TextBox 8">
            <a:extLst>
              <a:ext uri="{FF2B5EF4-FFF2-40B4-BE49-F238E27FC236}">
                <a16:creationId xmlns:a16="http://schemas.microsoft.com/office/drawing/2014/main" id="{139D3221-4626-A242-9E52-926DB708DC62}"/>
              </a:ext>
            </a:extLst>
          </p:cNvPr>
          <p:cNvSpPr txBox="1"/>
          <p:nvPr/>
        </p:nvSpPr>
        <p:spPr>
          <a:xfrm rot="16200000">
            <a:off x="6752037" y="2649152"/>
            <a:ext cx="1113253" cy="369332"/>
          </a:xfrm>
          <a:prstGeom prst="rect">
            <a:avLst/>
          </a:prstGeom>
          <a:noFill/>
        </p:spPr>
        <p:txBody>
          <a:bodyPr wrap="none" rtlCol="0">
            <a:spAutoFit/>
          </a:bodyPr>
          <a:lstStyle/>
          <a:p>
            <a:r>
              <a:rPr lang="en-US" dirty="0"/>
              <a:t>coat color</a:t>
            </a:r>
          </a:p>
        </p:txBody>
      </p:sp>
      <p:sp>
        <p:nvSpPr>
          <p:cNvPr id="31" name="Rectangle 30">
            <a:extLst>
              <a:ext uri="{FF2B5EF4-FFF2-40B4-BE49-F238E27FC236}">
                <a16:creationId xmlns:a16="http://schemas.microsoft.com/office/drawing/2014/main" id="{7A572D2B-5D70-2F4E-808A-8D854F150189}"/>
              </a:ext>
            </a:extLst>
          </p:cNvPr>
          <p:cNvSpPr/>
          <p:nvPr/>
        </p:nvSpPr>
        <p:spPr>
          <a:xfrm>
            <a:off x="605638" y="1056625"/>
            <a:ext cx="320637" cy="5149028"/>
          </a:xfrm>
          <a:prstGeom prst="rect">
            <a:avLst/>
          </a:prstGeom>
          <a:solidFill>
            <a:srgbClr val="FF26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508976-1ACE-E642-90A5-140C7BBD666B}"/>
              </a:ext>
            </a:extLst>
          </p:cNvPr>
          <p:cNvSpPr/>
          <p:nvPr/>
        </p:nvSpPr>
        <p:spPr>
          <a:xfrm>
            <a:off x="7677050" y="15716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675608C-F0C4-5F4B-B4F8-ACB6F7106BE9}"/>
              </a:ext>
            </a:extLst>
          </p:cNvPr>
          <p:cNvSpPr/>
          <p:nvPr/>
        </p:nvSpPr>
        <p:spPr>
          <a:xfrm>
            <a:off x="7677050" y="2773028"/>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3F94CF-76BE-454C-9126-2884279AABD7}"/>
              </a:ext>
            </a:extLst>
          </p:cNvPr>
          <p:cNvSpPr/>
          <p:nvPr/>
        </p:nvSpPr>
        <p:spPr>
          <a:xfrm>
            <a:off x="9053328" y="4071307"/>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46B36F6-3C9C-AC4A-B670-8F19E2943220}"/>
              </a:ext>
            </a:extLst>
          </p:cNvPr>
          <p:cNvSpPr/>
          <p:nvPr/>
        </p:nvSpPr>
        <p:spPr>
          <a:xfrm>
            <a:off x="10331883" y="2787660"/>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A3ACB1-3244-E44F-8641-F31CA43D09C8}"/>
              </a:ext>
            </a:extLst>
          </p:cNvPr>
          <p:cNvSpPr/>
          <p:nvPr/>
        </p:nvSpPr>
        <p:spPr>
          <a:xfrm>
            <a:off x="8859466" y="4071307"/>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8689A32-5422-9B42-9931-04FF187361F2}"/>
              </a:ext>
            </a:extLst>
          </p:cNvPr>
          <p:cNvSpPr/>
          <p:nvPr/>
        </p:nvSpPr>
        <p:spPr>
          <a:xfrm>
            <a:off x="10331883" y="15331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467398AB-5E5A-DE45-BAF2-8856941C91F4}"/>
              </a:ext>
            </a:extLst>
          </p:cNvPr>
          <p:cNvCxnSpPr/>
          <p:nvPr/>
        </p:nvCxnSpPr>
        <p:spPr>
          <a:xfrm>
            <a:off x="7584846" y="2868133"/>
            <a:ext cx="2940899" cy="0"/>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F9CAA453-54DB-8F42-B574-589F744F9AB1}"/>
              </a:ext>
            </a:extLst>
          </p:cNvPr>
          <p:cNvSpPr txBox="1"/>
          <p:nvPr/>
        </p:nvSpPr>
        <p:spPr>
          <a:xfrm>
            <a:off x="8793513" y="3294679"/>
            <a:ext cx="1538370" cy="369332"/>
          </a:xfrm>
          <a:prstGeom prst="rect">
            <a:avLst/>
          </a:prstGeom>
          <a:noFill/>
        </p:spPr>
        <p:txBody>
          <a:bodyPr wrap="none" rtlCol="0">
            <a:spAutoFit/>
          </a:bodyPr>
          <a:lstStyle/>
          <a:p>
            <a:r>
              <a:rPr lang="en-US" dirty="0"/>
              <a:t>Not significant</a:t>
            </a:r>
          </a:p>
        </p:txBody>
      </p:sp>
    </p:spTree>
    <p:extLst>
      <p:ext uri="{BB962C8B-B14F-4D97-AF65-F5344CB8AC3E}">
        <p14:creationId xmlns:p14="http://schemas.microsoft.com/office/powerpoint/2010/main" val="21487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593767" y="1056625"/>
            <a:ext cx="5054533" cy="5262979"/>
          </a:xfrm>
          <a:prstGeom prst="rect">
            <a:avLst/>
          </a:prstGeom>
          <a:noFill/>
        </p:spPr>
        <p:txBody>
          <a:bodyPr wrap="square" rtlCol="0">
            <a:spAutoFit/>
          </a:bodyPr>
          <a:lstStyle/>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p:txBody>
      </p:sp>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4" y="2974751"/>
            <a:ext cx="338842" cy="338842"/>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1326730"/>
            <a:ext cx="338842" cy="338842"/>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2210149"/>
            <a:ext cx="338842" cy="338842"/>
          </a:xfrm>
          <a:prstGeom prst="rect">
            <a:avLst/>
          </a:prstGeom>
        </p:spPr>
      </p:pic>
      <p:sp>
        <p:nvSpPr>
          <p:cNvPr id="3" name="Rectangle 2">
            <a:extLst>
              <a:ext uri="{FF2B5EF4-FFF2-40B4-BE49-F238E27FC236}">
                <a16:creationId xmlns:a16="http://schemas.microsoft.com/office/drawing/2014/main" id="{EA2F97B6-3119-AA43-B5B0-D323660617A5}"/>
              </a:ext>
            </a:extLst>
          </p:cNvPr>
          <p:cNvSpPr/>
          <p:nvPr/>
        </p:nvSpPr>
        <p:spPr>
          <a:xfrm>
            <a:off x="7493331" y="1479279"/>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ow">
            <a:extLst>
              <a:ext uri="{FF2B5EF4-FFF2-40B4-BE49-F238E27FC236}">
                <a16:creationId xmlns:a16="http://schemas.microsoft.com/office/drawing/2014/main" id="{075737E2-C1EE-CF40-AFD7-8FC51ACE5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5" y="4778427"/>
            <a:ext cx="338842" cy="338842"/>
          </a:xfrm>
          <a:prstGeom prst="rect">
            <a:avLst/>
          </a:prstGeom>
        </p:spPr>
      </p:pic>
      <p:pic>
        <p:nvPicPr>
          <p:cNvPr id="19" name="Graphic 18" descr="Cow">
            <a:extLst>
              <a:ext uri="{FF2B5EF4-FFF2-40B4-BE49-F238E27FC236}">
                <a16:creationId xmlns:a16="http://schemas.microsoft.com/office/drawing/2014/main" id="{B50CB5B2-F96E-6E4A-8440-51C83B6D4F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5596705"/>
            <a:ext cx="338842" cy="338842"/>
          </a:xfrm>
          <a:prstGeom prst="rect">
            <a:avLst/>
          </a:prstGeom>
        </p:spPr>
      </p:pic>
      <p:pic>
        <p:nvPicPr>
          <p:cNvPr id="20" name="Graphic 19" descr="Cow">
            <a:extLst>
              <a:ext uri="{FF2B5EF4-FFF2-40B4-BE49-F238E27FC236}">
                <a16:creationId xmlns:a16="http://schemas.microsoft.com/office/drawing/2014/main" id="{B5C2BF80-AD66-FB48-AFD8-076ACF5F6C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3928420"/>
            <a:ext cx="338842" cy="338842"/>
          </a:xfrm>
          <a:prstGeom prst="rect">
            <a:avLst/>
          </a:prstGeom>
        </p:spPr>
      </p:pic>
      <p:sp>
        <p:nvSpPr>
          <p:cNvPr id="5" name="Rectangle 4">
            <a:extLst>
              <a:ext uri="{FF2B5EF4-FFF2-40B4-BE49-F238E27FC236}">
                <a16:creationId xmlns:a16="http://schemas.microsoft.com/office/drawing/2014/main" id="{1D2FF24C-A651-6246-B47B-BD329A0ED98C}"/>
              </a:ext>
            </a:extLst>
          </p:cNvPr>
          <p:cNvSpPr/>
          <p:nvPr/>
        </p:nvSpPr>
        <p:spPr>
          <a:xfrm>
            <a:off x="593767" y="105662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6329D9-1227-7843-AF76-BF12807ACDFF}"/>
              </a:ext>
            </a:extLst>
          </p:cNvPr>
          <p:cNvSpPr/>
          <p:nvPr/>
        </p:nvSpPr>
        <p:spPr>
          <a:xfrm>
            <a:off x="593766" y="192110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2EE3E2-F339-064D-AEDB-63A2DC03302A}"/>
              </a:ext>
            </a:extLst>
          </p:cNvPr>
          <p:cNvSpPr/>
          <p:nvPr/>
        </p:nvSpPr>
        <p:spPr>
          <a:xfrm>
            <a:off x="593765" y="278542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3AEF3D-BC64-FD45-814E-23231BBA6FA7}"/>
              </a:ext>
            </a:extLst>
          </p:cNvPr>
          <p:cNvSpPr/>
          <p:nvPr/>
        </p:nvSpPr>
        <p:spPr>
          <a:xfrm>
            <a:off x="593764" y="363019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ACF5ED-A23A-9540-AD68-50E9E0A74E8E}"/>
              </a:ext>
            </a:extLst>
          </p:cNvPr>
          <p:cNvSpPr/>
          <p:nvPr/>
        </p:nvSpPr>
        <p:spPr>
          <a:xfrm>
            <a:off x="593764" y="448263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0DE2F-7925-8244-857B-13A3532CA626}"/>
              </a:ext>
            </a:extLst>
          </p:cNvPr>
          <p:cNvSpPr/>
          <p:nvPr/>
        </p:nvSpPr>
        <p:spPr>
          <a:xfrm>
            <a:off x="593763" y="532660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2DEFDD-1584-524E-8C05-2D63C38304B6}"/>
              </a:ext>
            </a:extLst>
          </p:cNvPr>
          <p:cNvSpPr txBox="1"/>
          <p:nvPr/>
        </p:nvSpPr>
        <p:spPr>
          <a:xfrm>
            <a:off x="7584846" y="4377618"/>
            <a:ext cx="3074431" cy="369332"/>
          </a:xfrm>
          <a:prstGeom prst="rect">
            <a:avLst/>
          </a:prstGeom>
          <a:noFill/>
        </p:spPr>
        <p:txBody>
          <a:bodyPr wrap="none" rtlCol="0">
            <a:spAutoFit/>
          </a:bodyPr>
          <a:lstStyle/>
          <a:p>
            <a:r>
              <a:rPr lang="en-US" dirty="0"/>
              <a:t>AA                   AT                      TT</a:t>
            </a:r>
          </a:p>
        </p:txBody>
      </p:sp>
      <p:pic>
        <p:nvPicPr>
          <p:cNvPr id="26" name="Graphic 25" descr="Cow">
            <a:extLst>
              <a:ext uri="{FF2B5EF4-FFF2-40B4-BE49-F238E27FC236}">
                <a16:creationId xmlns:a16="http://schemas.microsoft.com/office/drawing/2014/main" id="{C93891AE-9048-234A-AF49-7939E4D5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3018" y="3994441"/>
            <a:ext cx="338842" cy="338842"/>
          </a:xfrm>
          <a:prstGeom prst="rect">
            <a:avLst/>
          </a:prstGeom>
        </p:spPr>
      </p:pic>
      <p:pic>
        <p:nvPicPr>
          <p:cNvPr id="27" name="Graphic 26" descr="Cow">
            <a:extLst>
              <a:ext uri="{FF2B5EF4-FFF2-40B4-BE49-F238E27FC236}">
                <a16:creationId xmlns:a16="http://schemas.microsoft.com/office/drawing/2014/main" id="{29D8598B-5783-6640-BB49-437DBF6A3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2312" y="1402254"/>
            <a:ext cx="338842" cy="338842"/>
          </a:xfrm>
          <a:prstGeom prst="rect">
            <a:avLst/>
          </a:prstGeom>
        </p:spPr>
      </p:pic>
      <p:pic>
        <p:nvPicPr>
          <p:cNvPr id="28" name="Graphic 27" descr="Cow">
            <a:extLst>
              <a:ext uri="{FF2B5EF4-FFF2-40B4-BE49-F238E27FC236}">
                <a16:creationId xmlns:a16="http://schemas.microsoft.com/office/drawing/2014/main" id="{EE5E2AC9-8F72-5447-B59C-A04C7396D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3829" y="2664397"/>
            <a:ext cx="338842" cy="338842"/>
          </a:xfrm>
          <a:prstGeom prst="rect">
            <a:avLst/>
          </a:prstGeom>
        </p:spPr>
      </p:pic>
      <p:sp>
        <p:nvSpPr>
          <p:cNvPr id="9" name="TextBox 8">
            <a:extLst>
              <a:ext uri="{FF2B5EF4-FFF2-40B4-BE49-F238E27FC236}">
                <a16:creationId xmlns:a16="http://schemas.microsoft.com/office/drawing/2014/main" id="{139D3221-4626-A242-9E52-926DB708DC62}"/>
              </a:ext>
            </a:extLst>
          </p:cNvPr>
          <p:cNvSpPr txBox="1"/>
          <p:nvPr/>
        </p:nvSpPr>
        <p:spPr>
          <a:xfrm rot="16200000">
            <a:off x="6752037" y="2649152"/>
            <a:ext cx="1113253" cy="369332"/>
          </a:xfrm>
          <a:prstGeom prst="rect">
            <a:avLst/>
          </a:prstGeom>
          <a:noFill/>
        </p:spPr>
        <p:txBody>
          <a:bodyPr wrap="none" rtlCol="0">
            <a:spAutoFit/>
          </a:bodyPr>
          <a:lstStyle/>
          <a:p>
            <a:r>
              <a:rPr lang="en-US" dirty="0"/>
              <a:t>coat color</a:t>
            </a:r>
          </a:p>
        </p:txBody>
      </p:sp>
      <p:sp>
        <p:nvSpPr>
          <p:cNvPr id="31" name="Rectangle 30">
            <a:extLst>
              <a:ext uri="{FF2B5EF4-FFF2-40B4-BE49-F238E27FC236}">
                <a16:creationId xmlns:a16="http://schemas.microsoft.com/office/drawing/2014/main" id="{7A572D2B-5D70-2F4E-808A-8D854F150189}"/>
              </a:ext>
            </a:extLst>
          </p:cNvPr>
          <p:cNvSpPr/>
          <p:nvPr/>
        </p:nvSpPr>
        <p:spPr>
          <a:xfrm>
            <a:off x="1280887" y="1062231"/>
            <a:ext cx="320637" cy="5149028"/>
          </a:xfrm>
          <a:prstGeom prst="rect">
            <a:avLst/>
          </a:prstGeom>
          <a:solidFill>
            <a:srgbClr val="FF26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508976-1ACE-E642-90A5-140C7BBD666B}"/>
              </a:ext>
            </a:extLst>
          </p:cNvPr>
          <p:cNvSpPr/>
          <p:nvPr/>
        </p:nvSpPr>
        <p:spPr>
          <a:xfrm>
            <a:off x="10322572" y="1540446"/>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675608C-F0C4-5F4B-B4F8-ACB6F7106BE9}"/>
              </a:ext>
            </a:extLst>
          </p:cNvPr>
          <p:cNvSpPr/>
          <p:nvPr/>
        </p:nvSpPr>
        <p:spPr>
          <a:xfrm>
            <a:off x="8906912" y="2793481"/>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3F94CF-76BE-454C-9126-2884279AABD7}"/>
              </a:ext>
            </a:extLst>
          </p:cNvPr>
          <p:cNvSpPr/>
          <p:nvPr/>
        </p:nvSpPr>
        <p:spPr>
          <a:xfrm>
            <a:off x="9100774" y="2793481"/>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46B36F6-3C9C-AC4A-B670-8F19E2943220}"/>
              </a:ext>
            </a:extLst>
          </p:cNvPr>
          <p:cNvSpPr/>
          <p:nvPr/>
        </p:nvSpPr>
        <p:spPr>
          <a:xfrm>
            <a:off x="7803465" y="4089098"/>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A3ACB1-3244-E44F-8641-F31CA43D09C8}"/>
              </a:ext>
            </a:extLst>
          </p:cNvPr>
          <p:cNvSpPr/>
          <p:nvPr/>
        </p:nvSpPr>
        <p:spPr>
          <a:xfrm>
            <a:off x="7624200" y="4092302"/>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8689A32-5422-9B42-9931-04FF187361F2}"/>
              </a:ext>
            </a:extLst>
          </p:cNvPr>
          <p:cNvSpPr/>
          <p:nvPr/>
        </p:nvSpPr>
        <p:spPr>
          <a:xfrm>
            <a:off x="10514764" y="15331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467398AB-5E5A-DE45-BAF2-8856941C91F4}"/>
              </a:ext>
            </a:extLst>
          </p:cNvPr>
          <p:cNvCxnSpPr>
            <a:cxnSpLocks/>
            <a:stCxn id="36" idx="7"/>
            <a:endCxn id="37" idx="2"/>
          </p:cNvCxnSpPr>
          <p:nvPr/>
        </p:nvCxnSpPr>
        <p:spPr>
          <a:xfrm flipV="1">
            <a:off x="7789672" y="1628281"/>
            <a:ext cx="2725092" cy="2491877"/>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9DE384BB-1384-CF45-A070-859FF17D4A22}"/>
              </a:ext>
            </a:extLst>
          </p:cNvPr>
          <p:cNvSpPr txBox="1"/>
          <p:nvPr/>
        </p:nvSpPr>
        <p:spPr>
          <a:xfrm>
            <a:off x="8749364" y="3542097"/>
            <a:ext cx="1850956" cy="369332"/>
          </a:xfrm>
          <a:prstGeom prst="rect">
            <a:avLst/>
          </a:prstGeom>
          <a:noFill/>
        </p:spPr>
        <p:txBody>
          <a:bodyPr wrap="none" rtlCol="0">
            <a:spAutoFit/>
          </a:bodyPr>
          <a:lstStyle/>
          <a:p>
            <a:r>
              <a:rPr lang="en-US" dirty="0"/>
              <a:t>Highly significant!</a:t>
            </a:r>
          </a:p>
        </p:txBody>
      </p:sp>
    </p:spTree>
    <p:extLst>
      <p:ext uri="{BB962C8B-B14F-4D97-AF65-F5344CB8AC3E}">
        <p14:creationId xmlns:p14="http://schemas.microsoft.com/office/powerpoint/2010/main" val="128560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4" y="772388"/>
            <a:ext cx="11503232" cy="6001643"/>
          </a:xfrm>
          <a:prstGeom prst="rect">
            <a:avLst/>
          </a:prstGeom>
          <a:noFill/>
        </p:spPr>
        <p:txBody>
          <a:bodyPr wrap="square" rtlCol="0">
            <a:spAutoFit/>
          </a:bodyPr>
          <a:lstStyle/>
          <a:p>
            <a:r>
              <a:rPr lang="en-US" sz="2400" b="1" dirty="0"/>
              <a:t>What is the problem with doing this across the whole genome?</a:t>
            </a:r>
          </a:p>
          <a:p>
            <a:endParaRPr lang="en-US" sz="2400" b="1" dirty="0"/>
          </a:p>
          <a:p>
            <a:r>
              <a:rPr lang="en-US" sz="2400" b="1" dirty="0"/>
              <a:t>Multiple tests lead to more false positives!</a:t>
            </a:r>
          </a:p>
          <a:p>
            <a:endParaRPr lang="en-US" sz="2400" b="1" dirty="0"/>
          </a:p>
          <a:p>
            <a:pPr marL="342900" indent="-342900">
              <a:buAutoNum type="arabicParenR"/>
            </a:pPr>
            <a:r>
              <a:rPr lang="en-US" sz="2400" dirty="0"/>
              <a:t>require a higher level of significance 5x10</a:t>
            </a:r>
            <a:r>
              <a:rPr lang="en-US" sz="2400" baseline="30000" dirty="0"/>
              <a:t>-8</a:t>
            </a:r>
          </a:p>
          <a:p>
            <a:pPr marL="342900" indent="-342900">
              <a:buAutoNum type="arabicParenR"/>
            </a:pPr>
            <a:r>
              <a:rPr lang="en-US" sz="2400" dirty="0"/>
              <a:t>only look at the very most significant</a:t>
            </a:r>
          </a:p>
          <a:p>
            <a:pPr marL="342900" indent="-342900">
              <a:buAutoNum type="arabicParenR"/>
            </a:pPr>
            <a:r>
              <a:rPr lang="en-US" sz="2400" dirty="0"/>
              <a:t>lots of more complicated approaches too!</a:t>
            </a:r>
          </a:p>
          <a:p>
            <a:pPr marL="342900" indent="-342900">
              <a:buAutoNum type="arabicParenR"/>
            </a:pPr>
            <a:endParaRPr lang="en-US" sz="2400" dirty="0"/>
          </a:p>
          <a:p>
            <a:r>
              <a:rPr lang="en-US" sz="2400" b="1" dirty="0"/>
              <a:t>What is one of the most basic requirements of almost all statistical tests?</a:t>
            </a:r>
          </a:p>
          <a:p>
            <a:endParaRPr lang="en-US" sz="2400" dirty="0"/>
          </a:p>
          <a:p>
            <a:r>
              <a:rPr lang="en-US" sz="2400" b="1" dirty="0"/>
              <a:t>Tests normally assume independence of the data points!</a:t>
            </a:r>
          </a:p>
          <a:p>
            <a:endParaRPr lang="en-US" sz="2400" b="1" dirty="0"/>
          </a:p>
          <a:p>
            <a:pPr marL="457200" indent="-457200">
              <a:buAutoNum type="arabicParenR"/>
            </a:pPr>
            <a:r>
              <a:rPr lang="en-US" sz="2400" dirty="0"/>
              <a:t>Samples from a population will be related to each other due to ancestry (trees!)</a:t>
            </a:r>
          </a:p>
          <a:p>
            <a:pPr marL="457200" indent="-457200">
              <a:buAutoNum type="arabicParenR"/>
            </a:pPr>
            <a:r>
              <a:rPr lang="en-US" sz="2400" dirty="0"/>
              <a:t>DNA sequencing is not done equally in all groups of people (western samples are usually over represented</a:t>
            </a:r>
          </a:p>
          <a:p>
            <a:endParaRPr lang="en-US" sz="2400" dirty="0"/>
          </a:p>
        </p:txBody>
      </p:sp>
    </p:spTree>
    <p:extLst>
      <p:ext uri="{BB962C8B-B14F-4D97-AF65-F5344CB8AC3E}">
        <p14:creationId xmlns:p14="http://schemas.microsoft.com/office/powerpoint/2010/main" val="417511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4" y="772388"/>
            <a:ext cx="7156974" cy="6001643"/>
          </a:xfrm>
          <a:prstGeom prst="rect">
            <a:avLst/>
          </a:prstGeom>
          <a:noFill/>
        </p:spPr>
        <p:txBody>
          <a:bodyPr wrap="square" rtlCol="0">
            <a:spAutoFit/>
          </a:bodyPr>
          <a:lstStyle/>
          <a:p>
            <a:r>
              <a:rPr lang="en-US" sz="2400" b="1" dirty="0"/>
              <a:t>What is epistasis?</a:t>
            </a:r>
          </a:p>
          <a:p>
            <a:endParaRPr lang="en-US" sz="2400" b="1" dirty="0"/>
          </a:p>
          <a:p>
            <a:r>
              <a:rPr lang="en-US" sz="2400" b="1" dirty="0"/>
              <a:t>It is the case where the impact of a genotype at one locus depend on the genotype at another locus!</a:t>
            </a:r>
          </a:p>
          <a:p>
            <a:endParaRPr lang="en-US" sz="2400" b="1" dirty="0"/>
          </a:p>
          <a:p>
            <a:r>
              <a:rPr lang="en-US" sz="2400" dirty="0"/>
              <a:t>To find this type of effect you would need to look at all pairs of genotypes. How many tests would we need to do then?</a:t>
            </a:r>
          </a:p>
          <a:p>
            <a:pPr marL="457200" indent="-457200">
              <a:buAutoNum type="arabicParenR"/>
            </a:pPr>
            <a:endParaRPr lang="en-US" sz="2400" dirty="0"/>
          </a:p>
          <a:p>
            <a:r>
              <a:rPr lang="en-US" sz="2400" dirty="0"/>
              <a:t>About 6 orders of magnitude more tests would be required.</a:t>
            </a:r>
          </a:p>
          <a:p>
            <a:endParaRPr lang="en-US" sz="2400" dirty="0"/>
          </a:p>
          <a:p>
            <a:r>
              <a:rPr lang="en-US" sz="2400" dirty="0"/>
              <a:t>Humans have around 4,000,000 sites that are variable like this which equates to 7,999,998,000,000</a:t>
            </a:r>
            <a:endParaRPr lang="en-US" sz="2400" dirty="0">
              <a:solidFill>
                <a:srgbClr val="000000"/>
              </a:solidFill>
              <a:latin typeface="Calibri" panose="020F0502020204030204" pitchFamily="34" charset="0"/>
            </a:endParaRPr>
          </a:p>
          <a:p>
            <a:endParaRPr lang="en-US" sz="2400" dirty="0"/>
          </a:p>
          <a:p>
            <a:endParaRPr lang="en-US" sz="2400" dirty="0"/>
          </a:p>
        </p:txBody>
      </p:sp>
      <p:grpSp>
        <p:nvGrpSpPr>
          <p:cNvPr id="3" name="Group 2">
            <a:extLst>
              <a:ext uri="{FF2B5EF4-FFF2-40B4-BE49-F238E27FC236}">
                <a16:creationId xmlns:a16="http://schemas.microsoft.com/office/drawing/2014/main" id="{730E7400-7DDF-E447-B893-8D2EF24AE5CF}"/>
              </a:ext>
            </a:extLst>
          </p:cNvPr>
          <p:cNvGrpSpPr/>
          <p:nvPr/>
        </p:nvGrpSpPr>
        <p:grpSpPr>
          <a:xfrm>
            <a:off x="7547115" y="874869"/>
            <a:ext cx="3779632" cy="3267672"/>
            <a:chOff x="6383333" y="3428999"/>
            <a:chExt cx="3779632" cy="3267672"/>
          </a:xfrm>
        </p:grpSpPr>
        <p:sp>
          <p:nvSpPr>
            <p:cNvPr id="5" name="Rectangle 4">
              <a:extLst>
                <a:ext uri="{FF2B5EF4-FFF2-40B4-BE49-F238E27FC236}">
                  <a16:creationId xmlns:a16="http://schemas.microsoft.com/office/drawing/2014/main" id="{35E4B0F3-33A8-6142-830B-6D01B1776169}"/>
                </a:ext>
              </a:extLst>
            </p:cNvPr>
            <p:cNvSpPr/>
            <p:nvPr/>
          </p:nvSpPr>
          <p:spPr>
            <a:xfrm>
              <a:off x="6905502" y="3429000"/>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BBF505-B813-F147-9CF5-1F1252B4792A}"/>
                </a:ext>
              </a:extLst>
            </p:cNvPr>
            <p:cNvSpPr txBox="1"/>
            <p:nvPr/>
          </p:nvSpPr>
          <p:spPr>
            <a:xfrm>
              <a:off x="6997017" y="6327339"/>
              <a:ext cx="3074431" cy="369332"/>
            </a:xfrm>
            <a:prstGeom prst="rect">
              <a:avLst/>
            </a:prstGeom>
            <a:noFill/>
          </p:spPr>
          <p:txBody>
            <a:bodyPr wrap="none" rtlCol="0">
              <a:spAutoFit/>
            </a:bodyPr>
            <a:lstStyle/>
            <a:p>
              <a:r>
                <a:rPr lang="en-US" dirty="0"/>
                <a:t>AA                   AT                    TT</a:t>
              </a:r>
            </a:p>
          </p:txBody>
        </p:sp>
        <p:pic>
          <p:nvPicPr>
            <p:cNvPr id="7" name="Graphic 6" descr="Cow">
              <a:extLst>
                <a:ext uri="{FF2B5EF4-FFF2-40B4-BE49-F238E27FC236}">
                  <a16:creationId xmlns:a16="http://schemas.microsoft.com/office/drawing/2014/main" id="{21A0C142-82E4-7A4C-8781-A6268B085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9296" y="5509965"/>
              <a:ext cx="708167" cy="708167"/>
            </a:xfrm>
            <a:prstGeom prst="rect">
              <a:avLst/>
            </a:prstGeom>
          </p:spPr>
        </p:pic>
        <p:pic>
          <p:nvPicPr>
            <p:cNvPr id="8" name="Graphic 7" descr="Cow">
              <a:extLst>
                <a:ext uri="{FF2B5EF4-FFF2-40B4-BE49-F238E27FC236}">
                  <a16:creationId xmlns:a16="http://schemas.microsoft.com/office/drawing/2014/main" id="{094EBD3C-C967-F746-B6CC-81F48F100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7017" y="3429000"/>
              <a:ext cx="708167" cy="708167"/>
            </a:xfrm>
            <a:prstGeom prst="rect">
              <a:avLst/>
            </a:prstGeom>
          </p:spPr>
        </p:pic>
        <p:pic>
          <p:nvPicPr>
            <p:cNvPr id="9" name="Graphic 8" descr="Cow">
              <a:extLst>
                <a:ext uri="{FF2B5EF4-FFF2-40B4-BE49-F238E27FC236}">
                  <a16:creationId xmlns:a16="http://schemas.microsoft.com/office/drawing/2014/main" id="{5B4C7497-3504-1C49-BFE8-2F41BCAA73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7017" y="4495253"/>
              <a:ext cx="708167" cy="708167"/>
            </a:xfrm>
            <a:prstGeom prst="rect">
              <a:avLst/>
            </a:prstGeom>
          </p:spPr>
        </p:pic>
        <p:pic>
          <p:nvPicPr>
            <p:cNvPr id="20" name="Graphic 19" descr="Cow">
              <a:extLst>
                <a:ext uri="{FF2B5EF4-FFF2-40B4-BE49-F238E27FC236}">
                  <a16:creationId xmlns:a16="http://schemas.microsoft.com/office/drawing/2014/main" id="{34A1B64B-0C56-E247-8C21-BC1F3692BE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3281" y="3428999"/>
              <a:ext cx="708167" cy="708167"/>
            </a:xfrm>
            <a:prstGeom prst="rect">
              <a:avLst/>
            </a:prstGeom>
          </p:spPr>
        </p:pic>
        <p:pic>
          <p:nvPicPr>
            <p:cNvPr id="21" name="Graphic 20" descr="Cow">
              <a:extLst>
                <a:ext uri="{FF2B5EF4-FFF2-40B4-BE49-F238E27FC236}">
                  <a16:creationId xmlns:a16="http://schemas.microsoft.com/office/drawing/2014/main" id="{D6E74739-F3B3-EC4E-AED3-C7253A605A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3281" y="5509965"/>
              <a:ext cx="708167" cy="708167"/>
            </a:xfrm>
            <a:prstGeom prst="rect">
              <a:avLst/>
            </a:prstGeom>
          </p:spPr>
        </p:pic>
        <p:pic>
          <p:nvPicPr>
            <p:cNvPr id="22" name="Graphic 21" descr="Cow">
              <a:extLst>
                <a:ext uri="{FF2B5EF4-FFF2-40B4-BE49-F238E27FC236}">
                  <a16:creationId xmlns:a16="http://schemas.microsoft.com/office/drawing/2014/main" id="{D5CC10BE-E1D8-404C-A6C2-5F724BA965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3280" y="4471689"/>
              <a:ext cx="708167" cy="708167"/>
            </a:xfrm>
            <a:prstGeom prst="rect">
              <a:avLst/>
            </a:prstGeom>
          </p:spPr>
        </p:pic>
        <p:pic>
          <p:nvPicPr>
            <p:cNvPr id="23" name="Graphic 22" descr="Cow">
              <a:extLst>
                <a:ext uri="{FF2B5EF4-FFF2-40B4-BE49-F238E27FC236}">
                  <a16:creationId xmlns:a16="http://schemas.microsoft.com/office/drawing/2014/main" id="{1E74C2B3-6EF1-A247-B795-B921D1B1C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5705" y="5509965"/>
              <a:ext cx="708167" cy="708167"/>
            </a:xfrm>
            <a:prstGeom prst="rect">
              <a:avLst/>
            </a:prstGeom>
          </p:spPr>
        </p:pic>
        <p:pic>
          <p:nvPicPr>
            <p:cNvPr id="24" name="Graphic 23" descr="Cow">
              <a:extLst>
                <a:ext uri="{FF2B5EF4-FFF2-40B4-BE49-F238E27FC236}">
                  <a16:creationId xmlns:a16="http://schemas.microsoft.com/office/drawing/2014/main" id="{E9BFDECE-87F0-5542-8B8E-F32D86A95F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0149" y="3428999"/>
              <a:ext cx="708167" cy="708167"/>
            </a:xfrm>
            <a:prstGeom prst="rect">
              <a:avLst/>
            </a:prstGeom>
          </p:spPr>
        </p:pic>
        <p:pic>
          <p:nvPicPr>
            <p:cNvPr id="25" name="Graphic 24" descr="Cow">
              <a:extLst>
                <a:ext uri="{FF2B5EF4-FFF2-40B4-BE49-F238E27FC236}">
                  <a16:creationId xmlns:a16="http://schemas.microsoft.com/office/drawing/2014/main" id="{95308BB2-1AA3-FA40-AF5D-7E6792FE2A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0148" y="4471689"/>
              <a:ext cx="708167" cy="708167"/>
            </a:xfrm>
            <a:prstGeom prst="rect">
              <a:avLst/>
            </a:prstGeom>
          </p:spPr>
        </p:pic>
        <p:sp>
          <p:nvSpPr>
            <p:cNvPr id="2" name="TextBox 1">
              <a:extLst>
                <a:ext uri="{FF2B5EF4-FFF2-40B4-BE49-F238E27FC236}">
                  <a16:creationId xmlns:a16="http://schemas.microsoft.com/office/drawing/2014/main" id="{9BCAB15A-352B-814F-84CF-1D3FA62FD757}"/>
                </a:ext>
              </a:extLst>
            </p:cNvPr>
            <p:cNvSpPr txBox="1"/>
            <p:nvPr/>
          </p:nvSpPr>
          <p:spPr>
            <a:xfrm>
              <a:off x="6383333" y="3595253"/>
              <a:ext cx="476412" cy="2585323"/>
            </a:xfrm>
            <a:prstGeom prst="rect">
              <a:avLst/>
            </a:prstGeom>
            <a:noFill/>
          </p:spPr>
          <p:txBody>
            <a:bodyPr wrap="none" rtlCol="0">
              <a:spAutoFit/>
            </a:bodyPr>
            <a:lstStyle/>
            <a:p>
              <a:r>
                <a:rPr lang="en-US" dirty="0"/>
                <a:t>GG</a:t>
              </a:r>
            </a:p>
            <a:p>
              <a:endParaRPr lang="en-US" dirty="0"/>
            </a:p>
            <a:p>
              <a:endParaRPr lang="en-US" dirty="0"/>
            </a:p>
            <a:p>
              <a:endParaRPr lang="en-US" dirty="0"/>
            </a:p>
            <a:p>
              <a:r>
                <a:rPr lang="en-US" dirty="0"/>
                <a:t>GT</a:t>
              </a:r>
            </a:p>
            <a:p>
              <a:endParaRPr lang="en-US" dirty="0"/>
            </a:p>
            <a:p>
              <a:endParaRPr lang="en-US" dirty="0"/>
            </a:p>
            <a:p>
              <a:endParaRPr lang="en-US" sz="1200" dirty="0"/>
            </a:p>
            <a:p>
              <a:r>
                <a:rPr lang="en-US" dirty="0"/>
                <a:t>TT</a:t>
              </a:r>
            </a:p>
          </p:txBody>
        </p:sp>
      </p:grpSp>
    </p:spTree>
    <p:extLst>
      <p:ext uri="{BB962C8B-B14F-4D97-AF65-F5344CB8AC3E}">
        <p14:creationId xmlns:p14="http://schemas.microsoft.com/office/powerpoint/2010/main" val="22785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16073</TotalTime>
  <Words>1540</Words>
  <Application>Microsoft Macintosh PowerPoint</Application>
  <PresentationFormat>Widescreen</PresentationFormat>
  <Paragraphs>300</Paragraphs>
  <Slides>27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Courier New</vt:lpstr>
      <vt:lpstr>Office Theme</vt:lpstr>
      <vt:lpstr>      Binary Response Variables, Random vs Fixed Effects, and Outliers  Biology 683  Lecture GLM2   Heath Blackmon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Mixed models</vt:lpstr>
      <vt:lpstr>Mixed models</vt:lpstr>
      <vt:lpstr>Example of fixed effects</vt:lpstr>
      <vt:lpstr>Example of fixed effects (two factor ANOVA)</vt:lpstr>
      <vt:lpstr>Interpreting Coefficients</vt:lpstr>
      <vt:lpstr>What is a random effect</vt:lpstr>
      <vt:lpstr>What is a random effect</vt:lpstr>
      <vt:lpstr>Example of random effects</vt:lpstr>
      <vt:lpstr>Example of random effects</vt:lpstr>
      <vt:lpstr>Implementing a mixed effects model</vt:lpstr>
      <vt:lpstr>Implementing a mixed effects model</vt:lpstr>
      <vt:lpstr>Implementing a mixed effects model</vt:lpstr>
      <vt:lpstr>Considerations for models with random effects</vt:lpstr>
      <vt:lpstr>4 Types of outliers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Microsoft Office User</cp:lastModifiedBy>
  <cp:revision>188</cp:revision>
  <cp:lastPrinted>2018-01-03T17:27:34Z</cp:lastPrinted>
  <dcterms:created xsi:type="dcterms:W3CDTF">2018-01-03T17:15:04Z</dcterms:created>
  <dcterms:modified xsi:type="dcterms:W3CDTF">2022-11-02T23:08:25Z</dcterms:modified>
</cp:coreProperties>
</file>